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mo Italics" charset="1" panose="020B0604020202090204"/>
      <p:regular r:id="rId40"/>
    </p:embeddedFont>
    <p:embeddedFont>
      <p:font typeface="Assistant" charset="1" panose="00000500000000000000"/>
      <p:regular r:id="rId41"/>
    </p:embeddedFont>
    <p:embeddedFont>
      <p:font typeface="Arimo" charset="1" panose="020B0604020202020204"/>
      <p:regular r:id="rId43"/>
    </p:embeddedFont>
    <p:embeddedFont>
      <p:font typeface="Arimo Bold Italics" charset="1" panose="020B0704020202090204"/>
      <p:regular r:id="rId45"/>
    </p:embeddedFont>
    <p:embeddedFont>
      <p:font typeface="Assistant Bold" charset="1" panose="00000800000000000000"/>
      <p:regular r:id="rId48"/>
    </p:embeddedFont>
    <p:embeddedFont>
      <p:font typeface="Arimo Bold" charset="1" panose="020B0704020202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Slides/notesSlide2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3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fonts/font52.fntdata" Type="http://schemas.openxmlformats.org/officeDocument/2006/relationships/font"/><Relationship Id="rId53" Target="notesSlides/notesSlide9.xml" Type="http://schemas.openxmlformats.org/officeDocument/2006/relationships/notesSlide"/><Relationship Id="rId54" Target="notesSlides/notesSlide10.xml" Type="http://schemas.openxmlformats.org/officeDocument/2006/relationships/notesSlide"/><Relationship Id="rId55" Target="notesSlides/notesSlide11.xml" Type="http://schemas.openxmlformats.org/officeDocument/2006/relationships/notesSlide"/><Relationship Id="rId56" Target="notesSlides/notesSlide12.xml" Type="http://schemas.openxmlformats.org/officeDocument/2006/relationships/notesSlide"/><Relationship Id="rId57" Target="notesSlides/notesSlide13.xml" Type="http://schemas.openxmlformats.org/officeDocument/2006/relationships/notesSlide"/><Relationship Id="rId58" Target="notesSlides/notesSlide14.xml" Type="http://schemas.openxmlformats.org/officeDocument/2006/relationships/notesSlide"/><Relationship Id="rId59" Target="notesSlides/notesSlide15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6.xml" Type="http://schemas.openxmlformats.org/officeDocument/2006/relationships/notesSlide"/><Relationship Id="rId61" Target="notesSlides/notesSlide1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6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3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svg" Type="http://schemas.openxmlformats.org/officeDocument/2006/relationships/image"/><Relationship Id="rId13" Target="../media/image19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8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6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0279" y="239793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2407" y="53631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20251" y="47948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997841" y="491460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27062" y="-585182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83974" y="-6390412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3" y="0"/>
                </a:lnTo>
                <a:lnTo>
                  <a:pt x="12521053" y="12132087"/>
                </a:lnTo>
                <a:lnTo>
                  <a:pt x="0" y="1213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94557">
            <a:off x="10848417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980700" y="1243046"/>
            <a:ext cx="2832032" cy="778200"/>
          </a:xfrm>
          <a:custGeom>
            <a:avLst/>
            <a:gdLst/>
            <a:ahLst/>
            <a:cxnLst/>
            <a:rect r="r" b="b" t="t" l="l"/>
            <a:pathLst>
              <a:path h="778200" w="2832032">
                <a:moveTo>
                  <a:pt x="0" y="0"/>
                </a:moveTo>
                <a:lnTo>
                  <a:pt x="2832032" y="0"/>
                </a:lnTo>
                <a:lnTo>
                  <a:pt x="2832032" y="778200"/>
                </a:lnTo>
                <a:lnTo>
                  <a:pt x="0" y="778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79644" y="1010384"/>
            <a:ext cx="1750762" cy="481556"/>
          </a:xfrm>
          <a:custGeom>
            <a:avLst/>
            <a:gdLst/>
            <a:ahLst/>
            <a:cxnLst/>
            <a:rect r="r" b="b" t="t" l="l"/>
            <a:pathLst>
              <a:path h="481556" w="1750762">
                <a:moveTo>
                  <a:pt x="0" y="0"/>
                </a:moveTo>
                <a:lnTo>
                  <a:pt x="1750762" y="0"/>
                </a:lnTo>
                <a:lnTo>
                  <a:pt x="1750762" y="481556"/>
                </a:lnTo>
                <a:lnTo>
                  <a:pt x="0" y="4815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308650" y="2743354"/>
            <a:ext cx="1750648" cy="431994"/>
            <a:chOff x="0" y="0"/>
            <a:chExt cx="2334197" cy="5759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427062" y="4499211"/>
            <a:ext cx="7169308" cy="297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76"/>
              </a:lnSpc>
            </a:pPr>
            <a:r>
              <a:rPr lang="en-US" sz="648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Predicting Flight Delays</a:t>
            </a:r>
          </a:p>
          <a:p>
            <a:pPr algn="r">
              <a:lnSpc>
                <a:spcPts val="777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898805" y="6470426"/>
            <a:ext cx="593160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3299" i="true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By: Luz, Schadrack,Loic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81868" y="4312510"/>
            <a:ext cx="1165144" cy="1176660"/>
            <a:chOff x="0" y="0"/>
            <a:chExt cx="1553525" cy="15688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3464" cy="1568958"/>
            </a:xfrm>
            <a:custGeom>
              <a:avLst/>
              <a:gdLst/>
              <a:ahLst/>
              <a:cxnLst/>
              <a:rect r="r" b="b" t="t" l="l"/>
              <a:pathLst>
                <a:path h="1568958" w="1553464">
                  <a:moveTo>
                    <a:pt x="281305" y="0"/>
                  </a:moveTo>
                  <a:lnTo>
                    <a:pt x="0" y="275717"/>
                  </a:lnTo>
                  <a:lnTo>
                    <a:pt x="881761" y="1175258"/>
                  </a:lnTo>
                  <a:lnTo>
                    <a:pt x="107442" y="1175258"/>
                  </a:lnTo>
                  <a:lnTo>
                    <a:pt x="107442" y="1568958"/>
                  </a:lnTo>
                  <a:lnTo>
                    <a:pt x="1553464" y="1568958"/>
                  </a:lnTo>
                  <a:lnTo>
                    <a:pt x="1553464" y="125349"/>
                  </a:lnTo>
                  <a:lnTo>
                    <a:pt x="1159764" y="125349"/>
                  </a:lnTo>
                  <a:lnTo>
                    <a:pt x="1159764" y="896493"/>
                  </a:lnTo>
                  <a:lnTo>
                    <a:pt x="28130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37730" y="2338886"/>
            <a:ext cx="7463780" cy="6396732"/>
          </a:xfrm>
          <a:custGeom>
            <a:avLst/>
            <a:gdLst/>
            <a:ahLst/>
            <a:cxnLst/>
            <a:rect r="r" b="b" t="t" l="l"/>
            <a:pathLst>
              <a:path h="6396732" w="7463780">
                <a:moveTo>
                  <a:pt x="0" y="0"/>
                </a:moveTo>
                <a:lnTo>
                  <a:pt x="7463780" y="0"/>
                </a:lnTo>
                <a:lnTo>
                  <a:pt x="7463780" y="6396732"/>
                </a:lnTo>
                <a:lnTo>
                  <a:pt x="0" y="63967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35226" y="1076476"/>
            <a:ext cx="3356728" cy="2120820"/>
          </a:xfrm>
          <a:custGeom>
            <a:avLst/>
            <a:gdLst/>
            <a:ahLst/>
            <a:cxnLst/>
            <a:rect r="r" b="b" t="t" l="l"/>
            <a:pathLst>
              <a:path h="2120820" w="3356728">
                <a:moveTo>
                  <a:pt x="0" y="0"/>
                </a:moveTo>
                <a:lnTo>
                  <a:pt x="3356728" y="0"/>
                </a:lnTo>
                <a:lnTo>
                  <a:pt x="3356728" y="2120820"/>
                </a:lnTo>
                <a:lnTo>
                  <a:pt x="0" y="21208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618" y="3186634"/>
            <a:ext cx="11301259" cy="5608250"/>
          </a:xfrm>
          <a:custGeom>
            <a:avLst/>
            <a:gdLst/>
            <a:ahLst/>
            <a:cxnLst/>
            <a:rect r="r" b="b" t="t" l="l"/>
            <a:pathLst>
              <a:path h="5608250" w="11301259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Late Arrival Only By Day Of The Week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9217" y="3189778"/>
            <a:ext cx="11858190" cy="5869804"/>
          </a:xfrm>
          <a:custGeom>
            <a:avLst/>
            <a:gdLst/>
            <a:ahLst/>
            <a:cxnLst/>
            <a:rect r="r" b="b" t="t" l="l"/>
            <a:pathLst>
              <a:path h="5869804" w="11858190">
                <a:moveTo>
                  <a:pt x="0" y="0"/>
                </a:moveTo>
                <a:lnTo>
                  <a:pt x="11858190" y="0"/>
                </a:lnTo>
                <a:lnTo>
                  <a:pt x="11858190" y="5869805"/>
                </a:lnTo>
                <a:lnTo>
                  <a:pt x="0" y="586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6998" y="178711"/>
            <a:ext cx="15258150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Late Departure Only By Day Of The Month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5371" y="2721619"/>
            <a:ext cx="11301259" cy="5608250"/>
          </a:xfrm>
          <a:custGeom>
            <a:avLst/>
            <a:gdLst/>
            <a:ahLst/>
            <a:cxnLst/>
            <a:rect r="r" b="b" t="t" l="l"/>
            <a:pathLst>
              <a:path h="5608250" w="11301259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6586" y="-225138"/>
            <a:ext cx="16099820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Percentage Of All Flights By Day Of Month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1720" y="3243595"/>
            <a:ext cx="13666810" cy="5637559"/>
          </a:xfrm>
          <a:custGeom>
            <a:avLst/>
            <a:gdLst/>
            <a:ahLst/>
            <a:cxnLst/>
            <a:rect r="r" b="b" t="t" l="l"/>
            <a:pathLst>
              <a:path h="5637559" w="13666810">
                <a:moveTo>
                  <a:pt x="0" y="0"/>
                </a:moveTo>
                <a:lnTo>
                  <a:pt x="13666810" y="0"/>
                </a:lnTo>
                <a:lnTo>
                  <a:pt x="13666810" y="5637559"/>
                </a:lnTo>
                <a:lnTo>
                  <a:pt x="0" y="563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All Delay by Time Block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8014" y="2974213"/>
            <a:ext cx="12051214" cy="5980415"/>
          </a:xfrm>
          <a:custGeom>
            <a:avLst/>
            <a:gdLst/>
            <a:ahLst/>
            <a:cxnLst/>
            <a:rect r="r" b="b" t="t" l="l"/>
            <a:pathLst>
              <a:path h="5980415" w="12051214">
                <a:moveTo>
                  <a:pt x="0" y="0"/>
                </a:moveTo>
                <a:lnTo>
                  <a:pt x="12051214" y="0"/>
                </a:lnTo>
                <a:lnTo>
                  <a:pt x="12051214" y="5980415"/>
                </a:lnTo>
                <a:lnTo>
                  <a:pt x="0" y="598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Arrival Delay Timeseries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3529" y="2900035"/>
            <a:ext cx="11301259" cy="5608250"/>
          </a:xfrm>
          <a:custGeom>
            <a:avLst/>
            <a:gdLst/>
            <a:ahLst/>
            <a:cxnLst/>
            <a:rect r="r" b="b" t="t" l="l"/>
            <a:pathLst>
              <a:path h="5608250" w="11301259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All Delay by Time Block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2848" y="990600"/>
            <a:ext cx="1575691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All Delay by Airline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075953"/>
            <a:ext cx="4492958" cy="573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b="true" sz="4221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Top 3</a:t>
            </a:r>
          </a:p>
          <a:p>
            <a:pPr algn="ctr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Jet Blue</a:t>
            </a:r>
          </a:p>
          <a:p>
            <a:pPr algn="ctr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Frontier</a:t>
            </a:r>
          </a:p>
          <a:p>
            <a:pPr algn="ctr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Allegiant</a:t>
            </a:r>
          </a:p>
          <a:p>
            <a:pPr algn="ctr">
              <a:lnSpc>
                <a:spcPts val="5065"/>
              </a:lnSpc>
            </a:pPr>
          </a:p>
          <a:p>
            <a:pPr algn="ctr">
              <a:lnSpc>
                <a:spcPts val="5065"/>
              </a:lnSpc>
            </a:pPr>
            <a:r>
              <a:rPr lang="en-US" b="true" sz="4221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Bottom 3</a:t>
            </a:r>
          </a:p>
          <a:p>
            <a:pPr algn="ctr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PSA</a:t>
            </a:r>
          </a:p>
          <a:p>
            <a:pPr algn="ctr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Delta</a:t>
            </a:r>
          </a:p>
          <a:p>
            <a:pPr algn="ctr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Hawaiian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135132" y="3000386"/>
            <a:ext cx="13638514" cy="5809617"/>
          </a:xfrm>
          <a:custGeom>
            <a:avLst/>
            <a:gdLst/>
            <a:ahLst/>
            <a:cxnLst/>
            <a:rect r="r" b="b" t="t" l="l"/>
            <a:pathLst>
              <a:path h="5809617" w="13638514">
                <a:moveTo>
                  <a:pt x="0" y="0"/>
                </a:moveTo>
                <a:lnTo>
                  <a:pt x="13638514" y="0"/>
                </a:lnTo>
                <a:lnTo>
                  <a:pt x="13638514" y="5809617"/>
                </a:lnTo>
                <a:lnTo>
                  <a:pt x="0" y="580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536">
            <a:off x="-103630" y="1102734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80279" y="239793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62407" y="53631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20251" y="47948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997841" y="491460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27062" y="-585182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29984" y="-665084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71850" y="9216050"/>
            <a:ext cx="18500044" cy="1176588"/>
            <a:chOff x="0" y="0"/>
            <a:chExt cx="24666725" cy="1568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4"/>
              <a:ext cx="24666702" cy="1568323"/>
            </a:xfrm>
            <a:custGeom>
              <a:avLst/>
              <a:gdLst/>
              <a:ahLst/>
              <a:cxnLst/>
              <a:rect r="r" b="b" t="t" l="l"/>
              <a:pathLst>
                <a:path h="1568323" w="24666702">
                  <a:moveTo>
                    <a:pt x="0" y="0"/>
                  </a:moveTo>
                  <a:lnTo>
                    <a:pt x="24666702" y="0"/>
                  </a:lnTo>
                  <a:lnTo>
                    <a:pt x="24666702" y="1568323"/>
                  </a:lnTo>
                  <a:lnTo>
                    <a:pt x="0" y="1568323"/>
                  </a:lnTo>
                  <a:close/>
                </a:path>
              </a:pathLst>
            </a:custGeom>
            <a:solidFill>
              <a:srgbClr val="918F8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796152" y="4651526"/>
            <a:ext cx="3580810" cy="983954"/>
          </a:xfrm>
          <a:custGeom>
            <a:avLst/>
            <a:gdLst/>
            <a:ahLst/>
            <a:cxnLst/>
            <a:rect r="r" b="b" t="t" l="l"/>
            <a:pathLst>
              <a:path h="983954" w="3580810">
                <a:moveTo>
                  <a:pt x="0" y="0"/>
                </a:moveTo>
                <a:lnTo>
                  <a:pt x="3580810" y="0"/>
                </a:lnTo>
                <a:lnTo>
                  <a:pt x="3580810" y="983954"/>
                </a:lnTo>
                <a:lnTo>
                  <a:pt x="0" y="983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38048" y="1947150"/>
            <a:ext cx="3030028" cy="833424"/>
          </a:xfrm>
          <a:custGeom>
            <a:avLst/>
            <a:gdLst/>
            <a:ahLst/>
            <a:cxnLst/>
            <a:rect r="r" b="b" t="t" l="l"/>
            <a:pathLst>
              <a:path h="833424" w="3030028">
                <a:moveTo>
                  <a:pt x="0" y="0"/>
                </a:moveTo>
                <a:lnTo>
                  <a:pt x="3030028" y="0"/>
                </a:lnTo>
                <a:lnTo>
                  <a:pt x="3030028" y="833424"/>
                </a:lnTo>
                <a:lnTo>
                  <a:pt x="0" y="833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847800" y="1788628"/>
            <a:ext cx="1750648" cy="431994"/>
            <a:chOff x="0" y="0"/>
            <a:chExt cx="2334197" cy="5759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048275" y="2409873"/>
            <a:ext cx="1471050" cy="1471650"/>
            <a:chOff x="0" y="0"/>
            <a:chExt cx="1961400" cy="1962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61388" cy="1962150"/>
            </a:xfrm>
            <a:custGeom>
              <a:avLst/>
              <a:gdLst/>
              <a:ahLst/>
              <a:cxnLst/>
              <a:rect r="r" b="b" t="t" l="l"/>
              <a:pathLst>
                <a:path h="1962150" w="1961388">
                  <a:moveTo>
                    <a:pt x="12700" y="0"/>
                  </a:moveTo>
                  <a:lnTo>
                    <a:pt x="1948688" y="0"/>
                  </a:lnTo>
                  <a:cubicBezTo>
                    <a:pt x="1955673" y="0"/>
                    <a:pt x="1961388" y="5715"/>
                    <a:pt x="1961388" y="12700"/>
                  </a:cubicBezTo>
                  <a:lnTo>
                    <a:pt x="1961388" y="1949450"/>
                  </a:lnTo>
                  <a:cubicBezTo>
                    <a:pt x="1961388" y="1956435"/>
                    <a:pt x="1955673" y="1962150"/>
                    <a:pt x="1948688" y="1962150"/>
                  </a:cubicBezTo>
                  <a:lnTo>
                    <a:pt x="12700" y="1962150"/>
                  </a:lnTo>
                  <a:cubicBezTo>
                    <a:pt x="5715" y="1962150"/>
                    <a:pt x="0" y="1956435"/>
                    <a:pt x="0" y="194945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949450"/>
                  </a:lnTo>
                  <a:lnTo>
                    <a:pt x="12700" y="1949450"/>
                  </a:lnTo>
                  <a:lnTo>
                    <a:pt x="12700" y="1936750"/>
                  </a:lnTo>
                  <a:lnTo>
                    <a:pt x="1948688" y="1936750"/>
                  </a:lnTo>
                  <a:lnTo>
                    <a:pt x="1948688" y="1949450"/>
                  </a:lnTo>
                  <a:lnTo>
                    <a:pt x="1935988" y="1949450"/>
                  </a:lnTo>
                  <a:lnTo>
                    <a:pt x="1935988" y="12700"/>
                  </a:lnTo>
                  <a:lnTo>
                    <a:pt x="1948688" y="12700"/>
                  </a:lnTo>
                  <a:lnTo>
                    <a:pt x="19486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149350" y="4210237"/>
            <a:ext cx="55164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8599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6585" y="5871381"/>
            <a:ext cx="6115271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0"/>
              </a:lnSpc>
            </a:pPr>
            <a:r>
              <a:rPr lang="en-US" sz="596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Jet Blue Fined by DOT $2M for habitual delays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98678" y="2807660"/>
            <a:ext cx="1165144" cy="1176660"/>
            <a:chOff x="0" y="0"/>
            <a:chExt cx="1553525" cy="15688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53464" cy="1568958"/>
            </a:xfrm>
            <a:custGeom>
              <a:avLst/>
              <a:gdLst/>
              <a:ahLst/>
              <a:cxnLst/>
              <a:rect r="r" b="b" t="t" l="l"/>
              <a:pathLst>
                <a:path h="1568958" w="1553464">
                  <a:moveTo>
                    <a:pt x="281305" y="0"/>
                  </a:moveTo>
                  <a:lnTo>
                    <a:pt x="0" y="275717"/>
                  </a:lnTo>
                  <a:lnTo>
                    <a:pt x="881761" y="1175258"/>
                  </a:lnTo>
                  <a:lnTo>
                    <a:pt x="107442" y="1175258"/>
                  </a:lnTo>
                  <a:lnTo>
                    <a:pt x="107442" y="1568958"/>
                  </a:lnTo>
                  <a:lnTo>
                    <a:pt x="1553464" y="1568958"/>
                  </a:lnTo>
                  <a:lnTo>
                    <a:pt x="1553464" y="125349"/>
                  </a:lnTo>
                  <a:lnTo>
                    <a:pt x="1159764" y="125349"/>
                  </a:lnTo>
                  <a:lnTo>
                    <a:pt x="1159764" y="896493"/>
                  </a:lnTo>
                  <a:lnTo>
                    <a:pt x="28130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305296" y="2653250"/>
            <a:ext cx="957440" cy="1028054"/>
          </a:xfrm>
          <a:custGeom>
            <a:avLst/>
            <a:gdLst/>
            <a:ahLst/>
            <a:cxnLst/>
            <a:rect r="r" b="b" t="t" l="l"/>
            <a:pathLst>
              <a:path h="1028054" w="957440">
                <a:moveTo>
                  <a:pt x="0" y="0"/>
                </a:moveTo>
                <a:lnTo>
                  <a:pt x="957440" y="0"/>
                </a:lnTo>
                <a:lnTo>
                  <a:pt x="957440" y="1028054"/>
                </a:lnTo>
                <a:lnTo>
                  <a:pt x="0" y="1028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000600" y="5017086"/>
            <a:ext cx="9472724" cy="4206710"/>
          </a:xfrm>
          <a:custGeom>
            <a:avLst/>
            <a:gdLst/>
            <a:ahLst/>
            <a:cxnLst/>
            <a:rect r="r" b="b" t="t" l="l"/>
            <a:pathLst>
              <a:path h="4206710" w="9472724">
                <a:moveTo>
                  <a:pt x="0" y="0"/>
                </a:moveTo>
                <a:lnTo>
                  <a:pt x="9472724" y="0"/>
                </a:lnTo>
                <a:lnTo>
                  <a:pt x="9472724" y="4206710"/>
                </a:lnTo>
                <a:lnTo>
                  <a:pt x="0" y="42067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750218" y="3984290"/>
            <a:ext cx="1518834" cy="677996"/>
          </a:xfrm>
          <a:custGeom>
            <a:avLst/>
            <a:gdLst/>
            <a:ahLst/>
            <a:cxnLst/>
            <a:rect r="r" b="b" t="t" l="l"/>
            <a:pathLst>
              <a:path h="677996" w="1518834">
                <a:moveTo>
                  <a:pt x="0" y="0"/>
                </a:moveTo>
                <a:lnTo>
                  <a:pt x="1518834" y="0"/>
                </a:lnTo>
                <a:lnTo>
                  <a:pt x="1518834" y="677996"/>
                </a:lnTo>
                <a:lnTo>
                  <a:pt x="0" y="6779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5591" y="2376889"/>
            <a:ext cx="13291311" cy="6628831"/>
          </a:xfrm>
          <a:custGeom>
            <a:avLst/>
            <a:gdLst/>
            <a:ahLst/>
            <a:cxnLst/>
            <a:rect r="r" b="b" t="t" l="l"/>
            <a:pathLst>
              <a:path h="6628831" w="13291311">
                <a:moveTo>
                  <a:pt x="0" y="0"/>
                </a:moveTo>
                <a:lnTo>
                  <a:pt x="13291312" y="0"/>
                </a:lnTo>
                <a:lnTo>
                  <a:pt x="13291312" y="6628831"/>
                </a:lnTo>
                <a:lnTo>
                  <a:pt x="0" y="662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Airlines Flying Most Frequently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Flying Delays By Distance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563" y="1715613"/>
            <a:ext cx="4266991" cy="842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Very Short </a:t>
            </a:r>
          </a:p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0-250m</a:t>
            </a:r>
          </a:p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Short </a:t>
            </a:r>
          </a:p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251-500m</a:t>
            </a:r>
          </a:p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Medium Short </a:t>
            </a: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501-1000m</a:t>
            </a:r>
          </a:p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Medium</a:t>
            </a:r>
          </a:p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1001-1500m</a:t>
            </a:r>
          </a:p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Medium Long</a:t>
            </a: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1501-2000m</a:t>
            </a:r>
          </a:p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Long </a:t>
            </a:r>
          </a:p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2001-3000m</a:t>
            </a:r>
          </a:p>
          <a:p>
            <a:pPr algn="ctr" marL="796436" indent="-398218" lvl="1">
              <a:lnSpc>
                <a:spcPts val="4426"/>
              </a:lnSpc>
              <a:buFont typeface="Arial"/>
              <a:buChar char="•"/>
            </a:pPr>
            <a:r>
              <a:rPr lang="en-US" b="true" sz="3688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Very Long </a:t>
            </a:r>
          </a:p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3001-5000m</a:t>
            </a:r>
          </a:p>
          <a:p>
            <a:pPr algn="ctr">
              <a:lnSpc>
                <a:spcPts val="442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35129" y="2120708"/>
            <a:ext cx="13052871" cy="6471407"/>
          </a:xfrm>
          <a:custGeom>
            <a:avLst/>
            <a:gdLst/>
            <a:ahLst/>
            <a:cxnLst/>
            <a:rect r="r" b="b" t="t" l="l"/>
            <a:pathLst>
              <a:path h="6471407" w="13052871">
                <a:moveTo>
                  <a:pt x="0" y="0"/>
                </a:moveTo>
                <a:lnTo>
                  <a:pt x="13052871" y="0"/>
                </a:lnTo>
                <a:lnTo>
                  <a:pt x="13052871" y="6471407"/>
                </a:lnTo>
                <a:lnTo>
                  <a:pt x="0" y="6471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89379" y="547523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58601" y="5198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4312" y="-814302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5394557">
            <a:off x="10848417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3536">
            <a:off x="-103630" y="9245200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14875" y="943375"/>
            <a:ext cx="15258150" cy="10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7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85312" y="3616498"/>
            <a:ext cx="59880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Data Overview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0601" y="2329761"/>
            <a:ext cx="1421550" cy="11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7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18638" y="3616498"/>
            <a:ext cx="59880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Data Exploration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23899" y="2329761"/>
            <a:ext cx="1421550" cy="11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7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5312" y="7004006"/>
            <a:ext cx="59880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Feature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90601" y="5717263"/>
            <a:ext cx="1421550" cy="11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7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8638" y="7004006"/>
            <a:ext cx="59880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Modeling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23899" y="5717263"/>
            <a:ext cx="1421550" cy="11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7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04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16070" y="5741368"/>
            <a:ext cx="944348" cy="953680"/>
            <a:chOff x="0" y="0"/>
            <a:chExt cx="1259131" cy="12715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227965" y="0"/>
                  </a:moveTo>
                  <a:lnTo>
                    <a:pt x="0" y="223520"/>
                  </a:lnTo>
                  <a:lnTo>
                    <a:pt x="714629" y="952500"/>
                  </a:lnTo>
                  <a:lnTo>
                    <a:pt x="87122" y="952500"/>
                  </a:lnTo>
                  <a:lnTo>
                    <a:pt x="87122" y="1271524"/>
                  </a:lnTo>
                  <a:lnTo>
                    <a:pt x="1259078" y="1271524"/>
                  </a:lnTo>
                  <a:lnTo>
                    <a:pt x="1259078" y="101600"/>
                  </a:lnTo>
                  <a:lnTo>
                    <a:pt x="940054" y="101600"/>
                  </a:lnTo>
                  <a:lnTo>
                    <a:pt x="940054" y="726567"/>
                  </a:lnTo>
                  <a:lnTo>
                    <a:pt x="22796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01948" y="2362016"/>
            <a:ext cx="944348" cy="953680"/>
            <a:chOff x="0" y="0"/>
            <a:chExt cx="1259131" cy="12715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227965" y="0"/>
                  </a:moveTo>
                  <a:lnTo>
                    <a:pt x="0" y="223520"/>
                  </a:lnTo>
                  <a:lnTo>
                    <a:pt x="714629" y="952500"/>
                  </a:lnTo>
                  <a:lnTo>
                    <a:pt x="87122" y="952500"/>
                  </a:lnTo>
                  <a:lnTo>
                    <a:pt x="87122" y="1271524"/>
                  </a:lnTo>
                  <a:lnTo>
                    <a:pt x="1259078" y="1271524"/>
                  </a:lnTo>
                  <a:lnTo>
                    <a:pt x="1259078" y="101600"/>
                  </a:lnTo>
                  <a:lnTo>
                    <a:pt x="940054" y="101600"/>
                  </a:lnTo>
                  <a:lnTo>
                    <a:pt x="940054" y="726567"/>
                  </a:lnTo>
                  <a:lnTo>
                    <a:pt x="22796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044378" y="2362016"/>
            <a:ext cx="944348" cy="953680"/>
            <a:chOff x="0" y="0"/>
            <a:chExt cx="1259131" cy="12715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227965" y="0"/>
                  </a:moveTo>
                  <a:lnTo>
                    <a:pt x="0" y="223520"/>
                  </a:lnTo>
                  <a:lnTo>
                    <a:pt x="714629" y="952500"/>
                  </a:lnTo>
                  <a:lnTo>
                    <a:pt x="87122" y="952500"/>
                  </a:lnTo>
                  <a:lnTo>
                    <a:pt x="87122" y="1271524"/>
                  </a:lnTo>
                  <a:lnTo>
                    <a:pt x="1259078" y="1271524"/>
                  </a:lnTo>
                  <a:lnTo>
                    <a:pt x="1259078" y="101600"/>
                  </a:lnTo>
                  <a:lnTo>
                    <a:pt x="940054" y="101600"/>
                  </a:lnTo>
                  <a:lnTo>
                    <a:pt x="940054" y="726567"/>
                  </a:lnTo>
                  <a:lnTo>
                    <a:pt x="22796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5044378" y="5741368"/>
            <a:ext cx="944348" cy="953680"/>
            <a:chOff x="0" y="0"/>
            <a:chExt cx="1259131" cy="12715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227965" y="0"/>
                  </a:moveTo>
                  <a:lnTo>
                    <a:pt x="0" y="223520"/>
                  </a:lnTo>
                  <a:lnTo>
                    <a:pt x="714629" y="952500"/>
                  </a:lnTo>
                  <a:lnTo>
                    <a:pt x="87122" y="952500"/>
                  </a:lnTo>
                  <a:lnTo>
                    <a:pt x="87122" y="1271524"/>
                  </a:lnTo>
                  <a:lnTo>
                    <a:pt x="1259078" y="1271524"/>
                  </a:lnTo>
                  <a:lnTo>
                    <a:pt x="1259078" y="101600"/>
                  </a:lnTo>
                  <a:lnTo>
                    <a:pt x="940054" y="101600"/>
                  </a:lnTo>
                  <a:lnTo>
                    <a:pt x="940054" y="726567"/>
                  </a:lnTo>
                  <a:lnTo>
                    <a:pt x="22796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8084" y="2911153"/>
            <a:ext cx="11904350" cy="5892653"/>
          </a:xfrm>
          <a:custGeom>
            <a:avLst/>
            <a:gdLst/>
            <a:ahLst/>
            <a:cxnLst/>
            <a:rect r="r" b="b" t="t" l="l"/>
            <a:pathLst>
              <a:path h="5892653" w="11904350">
                <a:moveTo>
                  <a:pt x="0" y="0"/>
                </a:moveTo>
                <a:lnTo>
                  <a:pt x="11904350" y="0"/>
                </a:lnTo>
                <a:lnTo>
                  <a:pt x="11904350" y="5892653"/>
                </a:lnTo>
                <a:lnTo>
                  <a:pt x="0" y="589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Frequency by Distance Category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6979" y="-65890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6507" y="-748818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6149" y="275263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0659" y="571060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62164" y="-182687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349392" y="-681049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3536">
            <a:off x="-115430" y="1082700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94557">
            <a:off x="10848417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198568" y="7053064"/>
            <a:ext cx="1518834" cy="677996"/>
          </a:xfrm>
          <a:custGeom>
            <a:avLst/>
            <a:gdLst/>
            <a:ahLst/>
            <a:cxnLst/>
            <a:rect r="r" b="b" t="t" l="l"/>
            <a:pathLst>
              <a:path h="677996" w="1518834">
                <a:moveTo>
                  <a:pt x="0" y="0"/>
                </a:moveTo>
                <a:lnTo>
                  <a:pt x="1518834" y="0"/>
                </a:lnTo>
                <a:lnTo>
                  <a:pt x="1518834" y="677996"/>
                </a:lnTo>
                <a:lnTo>
                  <a:pt x="0" y="6779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2750" y="3160496"/>
            <a:ext cx="2832032" cy="778200"/>
          </a:xfrm>
          <a:custGeom>
            <a:avLst/>
            <a:gdLst/>
            <a:ahLst/>
            <a:cxnLst/>
            <a:rect r="r" b="b" t="t" l="l"/>
            <a:pathLst>
              <a:path h="778200" w="2832032">
                <a:moveTo>
                  <a:pt x="0" y="0"/>
                </a:moveTo>
                <a:lnTo>
                  <a:pt x="2832032" y="0"/>
                </a:lnTo>
                <a:lnTo>
                  <a:pt x="2832032" y="778200"/>
                </a:lnTo>
                <a:lnTo>
                  <a:pt x="0" y="7782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28344" y="8217484"/>
            <a:ext cx="1750762" cy="481556"/>
          </a:xfrm>
          <a:custGeom>
            <a:avLst/>
            <a:gdLst/>
            <a:ahLst/>
            <a:cxnLst/>
            <a:rect r="r" b="b" t="t" l="l"/>
            <a:pathLst>
              <a:path h="481556" w="1750762">
                <a:moveTo>
                  <a:pt x="0" y="0"/>
                </a:moveTo>
                <a:lnTo>
                  <a:pt x="1750762" y="0"/>
                </a:lnTo>
                <a:lnTo>
                  <a:pt x="1750762" y="481556"/>
                </a:lnTo>
                <a:lnTo>
                  <a:pt x="0" y="481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132974" y="5177804"/>
            <a:ext cx="1750648" cy="431994"/>
            <a:chOff x="0" y="0"/>
            <a:chExt cx="2334197" cy="575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846916" y="1123950"/>
            <a:ext cx="10747475" cy="372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56"/>
              </a:lnSpc>
            </a:pPr>
            <a:r>
              <a:rPr lang="en-US" sz="132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Feature Engineering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36" y="5143498"/>
            <a:ext cx="18288236" cy="5161958"/>
          </a:xfrm>
          <a:custGeom>
            <a:avLst/>
            <a:gdLst/>
            <a:ahLst/>
            <a:cxnLst/>
            <a:rect r="r" b="b" t="t" l="l"/>
            <a:pathLst>
              <a:path h="5161958" w="18288236">
                <a:moveTo>
                  <a:pt x="0" y="0"/>
                </a:moveTo>
                <a:lnTo>
                  <a:pt x="18288236" y="0"/>
                </a:lnTo>
                <a:lnTo>
                  <a:pt x="18288236" y="5161958"/>
                </a:lnTo>
                <a:lnTo>
                  <a:pt x="0" y="5161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135943" y="5100098"/>
            <a:ext cx="933982" cy="943212"/>
            <a:chOff x="0" y="0"/>
            <a:chExt cx="1245309" cy="12576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5362" cy="1257554"/>
            </a:xfrm>
            <a:custGeom>
              <a:avLst/>
              <a:gdLst/>
              <a:ahLst/>
              <a:cxnLst/>
              <a:rect r="r" b="b" t="t" l="l"/>
              <a:pathLst>
                <a:path h="1257554" w="1245362">
                  <a:moveTo>
                    <a:pt x="225425" y="0"/>
                  </a:moveTo>
                  <a:lnTo>
                    <a:pt x="0" y="220980"/>
                  </a:lnTo>
                  <a:lnTo>
                    <a:pt x="706882" y="942086"/>
                  </a:lnTo>
                  <a:lnTo>
                    <a:pt x="86106" y="942086"/>
                  </a:lnTo>
                  <a:lnTo>
                    <a:pt x="86106" y="1257554"/>
                  </a:lnTo>
                  <a:lnTo>
                    <a:pt x="1245362" y="1257554"/>
                  </a:lnTo>
                  <a:lnTo>
                    <a:pt x="1245362" y="100457"/>
                  </a:lnTo>
                  <a:lnTo>
                    <a:pt x="929767" y="100457"/>
                  </a:lnTo>
                  <a:lnTo>
                    <a:pt x="929767" y="718566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1464" y="2715177"/>
            <a:ext cx="11900396" cy="11234631"/>
          </a:xfrm>
          <a:custGeom>
            <a:avLst/>
            <a:gdLst/>
            <a:ahLst/>
            <a:cxnLst/>
            <a:rect r="r" b="b" t="t" l="l"/>
            <a:pathLst>
              <a:path h="11234631" w="11900396">
                <a:moveTo>
                  <a:pt x="0" y="0"/>
                </a:moveTo>
                <a:lnTo>
                  <a:pt x="11900396" y="0"/>
                </a:lnTo>
                <a:lnTo>
                  <a:pt x="11900396" y="11234631"/>
                </a:lnTo>
                <a:lnTo>
                  <a:pt x="0" y="1123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939" b="-120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6440" y="5051313"/>
            <a:ext cx="11900396" cy="11234631"/>
          </a:xfrm>
          <a:custGeom>
            <a:avLst/>
            <a:gdLst/>
            <a:ahLst/>
            <a:cxnLst/>
            <a:rect r="r" b="b" t="t" l="l"/>
            <a:pathLst>
              <a:path h="11234631" w="11900396">
                <a:moveTo>
                  <a:pt x="0" y="0"/>
                </a:moveTo>
                <a:lnTo>
                  <a:pt x="11900395" y="0"/>
                </a:lnTo>
                <a:lnTo>
                  <a:pt x="11900395" y="11234631"/>
                </a:lnTo>
                <a:lnTo>
                  <a:pt x="0" y="1123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939" b="-120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499" y="5429200"/>
            <a:ext cx="8700066" cy="9804499"/>
          </a:xfrm>
          <a:custGeom>
            <a:avLst/>
            <a:gdLst/>
            <a:ahLst/>
            <a:cxnLst/>
            <a:rect r="r" b="b" t="t" l="l"/>
            <a:pathLst>
              <a:path h="9804499" w="8700066">
                <a:moveTo>
                  <a:pt x="0" y="0"/>
                </a:moveTo>
                <a:lnTo>
                  <a:pt x="8700066" y="0"/>
                </a:lnTo>
                <a:lnTo>
                  <a:pt x="8700066" y="9804499"/>
                </a:lnTo>
                <a:lnTo>
                  <a:pt x="0" y="9804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43915" b="-237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54940" y="6095227"/>
            <a:ext cx="8700066" cy="9804499"/>
          </a:xfrm>
          <a:custGeom>
            <a:avLst/>
            <a:gdLst/>
            <a:ahLst/>
            <a:cxnLst/>
            <a:rect r="r" b="b" t="t" l="l"/>
            <a:pathLst>
              <a:path h="9804499" w="8700066">
                <a:moveTo>
                  <a:pt x="0" y="0"/>
                </a:moveTo>
                <a:lnTo>
                  <a:pt x="8700066" y="0"/>
                </a:lnTo>
                <a:lnTo>
                  <a:pt x="8700066" y="9804499"/>
                </a:lnTo>
                <a:lnTo>
                  <a:pt x="0" y="9804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43915" b="-237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22680" y="-6638888"/>
            <a:ext cx="12077573" cy="11473799"/>
          </a:xfrm>
          <a:custGeom>
            <a:avLst/>
            <a:gdLst/>
            <a:ahLst/>
            <a:cxnLst/>
            <a:rect r="r" b="b" t="t" l="l"/>
            <a:pathLst>
              <a:path h="11473799" w="12077573">
                <a:moveTo>
                  <a:pt x="0" y="0"/>
                </a:moveTo>
                <a:lnTo>
                  <a:pt x="12077573" y="0"/>
                </a:lnTo>
                <a:lnTo>
                  <a:pt x="12077573" y="11473799"/>
                </a:lnTo>
                <a:lnTo>
                  <a:pt x="0" y="11473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581" b="8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83676" y="-7136394"/>
            <a:ext cx="12077573" cy="11473799"/>
          </a:xfrm>
          <a:custGeom>
            <a:avLst/>
            <a:gdLst/>
            <a:ahLst/>
            <a:cxnLst/>
            <a:rect r="r" b="b" t="t" l="l"/>
            <a:pathLst>
              <a:path h="11473799" w="12077573">
                <a:moveTo>
                  <a:pt x="0" y="0"/>
                </a:moveTo>
                <a:lnTo>
                  <a:pt x="12077573" y="0"/>
                </a:lnTo>
                <a:lnTo>
                  <a:pt x="12077573" y="11473799"/>
                </a:lnTo>
                <a:lnTo>
                  <a:pt x="0" y="11473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581" b="833"/>
            </a:stretch>
          </a:blipFill>
        </p:spPr>
      </p:sp>
      <p:sp>
        <p:nvSpPr>
          <p:cNvPr name="AutoShape 8" id="8"/>
          <p:cNvSpPr/>
          <p:nvPr/>
        </p:nvSpPr>
        <p:spPr>
          <a:xfrm rot="3536">
            <a:off x="-103630" y="2211900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139948" y="3461503"/>
            <a:ext cx="40788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Day Of The Week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3548" y="3461503"/>
            <a:ext cx="40788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Day Of The Month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5177" y="4932571"/>
            <a:ext cx="4059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Sin and Cosine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94736" y="3517788"/>
            <a:ext cx="565143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Departure Time In Minutes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78777" y="4932571"/>
            <a:ext cx="4059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Sin and Cosine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4875" y="924587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Feature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51748" y="6718247"/>
            <a:ext cx="40788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Departure Time Block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3377" y="8189315"/>
            <a:ext cx="4059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One Hot Encoded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05348" y="6718247"/>
            <a:ext cx="40788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Most Frequent Routes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36977" y="8189315"/>
            <a:ext cx="4059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One Hot Encoded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443006" y="2583158"/>
            <a:ext cx="944348" cy="953680"/>
            <a:chOff x="0" y="0"/>
            <a:chExt cx="1259131" cy="12715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1031113" y="0"/>
                  </a:moveTo>
                  <a:lnTo>
                    <a:pt x="1259078" y="223520"/>
                  </a:lnTo>
                  <a:lnTo>
                    <a:pt x="544449" y="952500"/>
                  </a:lnTo>
                  <a:lnTo>
                    <a:pt x="1171956" y="952500"/>
                  </a:lnTo>
                  <a:lnTo>
                    <a:pt x="1171956" y="1271524"/>
                  </a:lnTo>
                  <a:lnTo>
                    <a:pt x="0" y="1271524"/>
                  </a:lnTo>
                  <a:lnTo>
                    <a:pt x="0" y="101600"/>
                  </a:lnTo>
                  <a:lnTo>
                    <a:pt x="319024" y="101600"/>
                  </a:lnTo>
                  <a:lnTo>
                    <a:pt x="319024" y="726567"/>
                  </a:lnTo>
                  <a:lnTo>
                    <a:pt x="1031113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490906" y="2583158"/>
            <a:ext cx="944348" cy="953680"/>
            <a:chOff x="0" y="0"/>
            <a:chExt cx="1259131" cy="12715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1031113" y="0"/>
                  </a:moveTo>
                  <a:lnTo>
                    <a:pt x="1259078" y="223520"/>
                  </a:lnTo>
                  <a:lnTo>
                    <a:pt x="544449" y="952500"/>
                  </a:lnTo>
                  <a:lnTo>
                    <a:pt x="1171956" y="952500"/>
                  </a:lnTo>
                  <a:lnTo>
                    <a:pt x="1171956" y="1271524"/>
                  </a:lnTo>
                  <a:lnTo>
                    <a:pt x="0" y="1271524"/>
                  </a:lnTo>
                  <a:lnTo>
                    <a:pt x="0" y="101600"/>
                  </a:lnTo>
                  <a:lnTo>
                    <a:pt x="319024" y="101600"/>
                  </a:lnTo>
                  <a:lnTo>
                    <a:pt x="319024" y="726567"/>
                  </a:lnTo>
                  <a:lnTo>
                    <a:pt x="1031113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538806" y="2583158"/>
            <a:ext cx="944348" cy="953680"/>
            <a:chOff x="0" y="0"/>
            <a:chExt cx="1259131" cy="127157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1031113" y="0"/>
                  </a:moveTo>
                  <a:lnTo>
                    <a:pt x="1259078" y="223520"/>
                  </a:lnTo>
                  <a:lnTo>
                    <a:pt x="544449" y="952500"/>
                  </a:lnTo>
                  <a:lnTo>
                    <a:pt x="1171956" y="952500"/>
                  </a:lnTo>
                  <a:lnTo>
                    <a:pt x="1171956" y="1271524"/>
                  </a:lnTo>
                  <a:lnTo>
                    <a:pt x="0" y="1271524"/>
                  </a:lnTo>
                  <a:lnTo>
                    <a:pt x="0" y="101600"/>
                  </a:lnTo>
                  <a:lnTo>
                    <a:pt x="319024" y="101600"/>
                  </a:lnTo>
                  <a:lnTo>
                    <a:pt x="319024" y="726567"/>
                  </a:lnTo>
                  <a:lnTo>
                    <a:pt x="1031113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443006" y="5855358"/>
            <a:ext cx="944348" cy="953680"/>
            <a:chOff x="0" y="0"/>
            <a:chExt cx="1259131" cy="12715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1031113" y="0"/>
                  </a:moveTo>
                  <a:lnTo>
                    <a:pt x="1259078" y="223520"/>
                  </a:lnTo>
                  <a:lnTo>
                    <a:pt x="544449" y="952500"/>
                  </a:lnTo>
                  <a:lnTo>
                    <a:pt x="1171956" y="952500"/>
                  </a:lnTo>
                  <a:lnTo>
                    <a:pt x="1171956" y="1271524"/>
                  </a:lnTo>
                  <a:lnTo>
                    <a:pt x="0" y="1271524"/>
                  </a:lnTo>
                  <a:lnTo>
                    <a:pt x="0" y="101600"/>
                  </a:lnTo>
                  <a:lnTo>
                    <a:pt x="319024" y="101600"/>
                  </a:lnTo>
                  <a:lnTo>
                    <a:pt x="319024" y="726567"/>
                  </a:lnTo>
                  <a:lnTo>
                    <a:pt x="1031113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490906" y="5855358"/>
            <a:ext cx="944348" cy="953680"/>
            <a:chOff x="0" y="0"/>
            <a:chExt cx="1259131" cy="12715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9078" cy="1271524"/>
            </a:xfrm>
            <a:custGeom>
              <a:avLst/>
              <a:gdLst/>
              <a:ahLst/>
              <a:cxnLst/>
              <a:rect r="r" b="b" t="t" l="l"/>
              <a:pathLst>
                <a:path h="1271524" w="1259078">
                  <a:moveTo>
                    <a:pt x="1031113" y="0"/>
                  </a:moveTo>
                  <a:lnTo>
                    <a:pt x="1259078" y="223520"/>
                  </a:lnTo>
                  <a:lnTo>
                    <a:pt x="544449" y="952500"/>
                  </a:lnTo>
                  <a:lnTo>
                    <a:pt x="1171956" y="952500"/>
                  </a:lnTo>
                  <a:lnTo>
                    <a:pt x="1171956" y="1271524"/>
                  </a:lnTo>
                  <a:lnTo>
                    <a:pt x="0" y="1271524"/>
                  </a:lnTo>
                  <a:lnTo>
                    <a:pt x="0" y="101600"/>
                  </a:lnTo>
                  <a:lnTo>
                    <a:pt x="319024" y="101600"/>
                  </a:lnTo>
                  <a:lnTo>
                    <a:pt x="319024" y="726567"/>
                  </a:lnTo>
                  <a:lnTo>
                    <a:pt x="1031113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855430" y="4932571"/>
            <a:ext cx="4059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Sin and Cosine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536">
            <a:off x="-103630" y="1088612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285111" y="2129802"/>
            <a:ext cx="7523572" cy="5612824"/>
          </a:xfrm>
          <a:custGeom>
            <a:avLst/>
            <a:gdLst/>
            <a:ahLst/>
            <a:cxnLst/>
            <a:rect r="r" b="b" t="t" l="l"/>
            <a:pathLst>
              <a:path h="5612824" w="7523572">
                <a:moveTo>
                  <a:pt x="0" y="0"/>
                </a:moveTo>
                <a:lnTo>
                  <a:pt x="7523572" y="0"/>
                </a:lnTo>
                <a:lnTo>
                  <a:pt x="7523572" y="5612823"/>
                </a:lnTo>
                <a:lnTo>
                  <a:pt x="0" y="561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78800" y="-10139"/>
            <a:ext cx="11898038" cy="103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sz="6584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Addressing Class Imbalance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22008" y="3451860"/>
            <a:ext cx="6744758" cy="3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Original data was imbalanced </a:t>
            </a:r>
          </a:p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Applied downsampling to balance the classes</a:t>
            </a:r>
          </a:p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Improve fairness and accuracy in evaluation</a:t>
            </a:r>
          </a:p>
          <a:p>
            <a:pPr algn="l">
              <a:lnSpc>
                <a:spcPts val="441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079" y="495563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87107" y="600916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99399" y="-355796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68859" y="-753599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78888" y="-716062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575816" y="-798774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3536">
            <a:off x="-103630" y="1088612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512700" y="3407125"/>
            <a:ext cx="67035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8899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Modeling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050878" y="3174602"/>
            <a:ext cx="3944764" cy="2575278"/>
          </a:xfrm>
          <a:custGeom>
            <a:avLst/>
            <a:gdLst/>
            <a:ahLst/>
            <a:cxnLst/>
            <a:rect r="r" b="b" t="t" l="l"/>
            <a:pathLst>
              <a:path h="2575278" w="3944764">
                <a:moveTo>
                  <a:pt x="0" y="0"/>
                </a:moveTo>
                <a:lnTo>
                  <a:pt x="3944764" y="0"/>
                </a:lnTo>
                <a:lnTo>
                  <a:pt x="3944764" y="2575278"/>
                </a:lnTo>
                <a:lnTo>
                  <a:pt x="0" y="2575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87544" y="3627564"/>
            <a:ext cx="1165144" cy="1176660"/>
            <a:chOff x="0" y="0"/>
            <a:chExt cx="1553525" cy="1568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3464" cy="1568958"/>
            </a:xfrm>
            <a:custGeom>
              <a:avLst/>
              <a:gdLst/>
              <a:ahLst/>
              <a:cxnLst/>
              <a:rect r="r" b="b" t="t" l="l"/>
              <a:pathLst>
                <a:path h="1568958" w="1553464">
                  <a:moveTo>
                    <a:pt x="281305" y="0"/>
                  </a:moveTo>
                  <a:lnTo>
                    <a:pt x="0" y="275717"/>
                  </a:lnTo>
                  <a:lnTo>
                    <a:pt x="881761" y="1175258"/>
                  </a:lnTo>
                  <a:lnTo>
                    <a:pt x="107442" y="1175258"/>
                  </a:lnTo>
                  <a:lnTo>
                    <a:pt x="107442" y="1568958"/>
                  </a:lnTo>
                  <a:lnTo>
                    <a:pt x="1553464" y="1568958"/>
                  </a:lnTo>
                  <a:lnTo>
                    <a:pt x="1553464" y="125349"/>
                  </a:lnTo>
                  <a:lnTo>
                    <a:pt x="1159764" y="125349"/>
                  </a:lnTo>
                  <a:lnTo>
                    <a:pt x="1159764" y="896493"/>
                  </a:lnTo>
                  <a:lnTo>
                    <a:pt x="28130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3E7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20098" y="3562867"/>
          <a:ext cx="10950960" cy="4593250"/>
        </p:xfrm>
        <a:graphic>
          <a:graphicData uri="http://schemas.openxmlformats.org/drawingml/2006/table">
            <a:tbl>
              <a:tblPr/>
              <a:tblGrid>
                <a:gridCol w="2594405"/>
                <a:gridCol w="1732500"/>
                <a:gridCol w="1914621"/>
                <a:gridCol w="1725737"/>
                <a:gridCol w="1543617"/>
                <a:gridCol w="1440080"/>
              </a:tblGrid>
              <a:tr h="149420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8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Logistic Regression 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0.66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0.71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0.66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0.64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0.65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818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Random Forest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0.76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0.83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0.72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0.75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XGB classifier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0.87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0.81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0.72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0.76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631844" y="1873302"/>
            <a:ext cx="496129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Model Results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5620" y="4108880"/>
            <a:ext cx="179088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b="true" sz="2631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3244" y="4108880"/>
            <a:ext cx="1845480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1100" y="4108880"/>
            <a:ext cx="1845480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AUC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6580" y="4108880"/>
            <a:ext cx="1590687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Precision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8360" y="4108880"/>
            <a:ext cx="1590687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Recall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89047" y="4108880"/>
            <a:ext cx="1382012" cy="40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b="true" sz="2670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F1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1058" y="4978462"/>
            <a:ext cx="6045209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62" indent="-28068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Logistic Regression has lower performance</a:t>
            </a:r>
          </a:p>
          <a:p>
            <a:pPr algn="just">
              <a:lnSpc>
                <a:spcPts val="3120"/>
              </a:lnSpc>
            </a:pPr>
          </a:p>
          <a:p>
            <a:pPr algn="just" marL="561362" indent="-28068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XGBoost has best overall results</a:t>
            </a:r>
          </a:p>
          <a:p>
            <a:pPr algn="just">
              <a:lnSpc>
                <a:spcPts val="312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>
            <a:off x="573738" y="-427414"/>
            <a:ext cx="19050" cy="1203225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3536">
            <a:off x="-103630" y="1088612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E3E7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61080" y="1326737"/>
          <a:ext cx="11009390" cy="4593250"/>
        </p:xfrm>
        <a:graphic>
          <a:graphicData uri="http://schemas.openxmlformats.org/drawingml/2006/table">
            <a:tbl>
              <a:tblPr/>
              <a:tblGrid>
                <a:gridCol w="2608247"/>
                <a:gridCol w="1741744"/>
                <a:gridCol w="1924837"/>
                <a:gridCol w="1734945"/>
                <a:gridCol w="1551853"/>
                <a:gridCol w="1447764"/>
              </a:tblGrid>
              <a:tr h="149420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Logistic Regression 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0.69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0.72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0.67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Random Forest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0.81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0.80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0.74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XGB classifier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0.83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0.75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CB333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0.79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939148" y="137040"/>
            <a:ext cx="810990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0"/>
              </a:lnSpc>
            </a:pPr>
            <a:r>
              <a:rPr lang="en-US" sz="4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After Hyperparameter Tuning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0795" y="1772624"/>
            <a:ext cx="179088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b="true" sz="2631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1540" y="1749390"/>
            <a:ext cx="1855326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80056" y="1749390"/>
            <a:ext cx="1855326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AUC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5383" y="1749390"/>
            <a:ext cx="1599174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Precision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6456" y="1749390"/>
            <a:ext cx="1599174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Recall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3073" y="1772275"/>
            <a:ext cx="1389386" cy="40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b="true" sz="2670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F1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1950" y="3023681"/>
            <a:ext cx="607746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62" indent="-28068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Tuning improved all models</a:t>
            </a:r>
          </a:p>
          <a:p>
            <a:pPr algn="l">
              <a:lnSpc>
                <a:spcPts val="3120"/>
              </a:lnSpc>
            </a:pPr>
          </a:p>
          <a:p>
            <a:pPr algn="l" marL="561362" indent="-280681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XGBoost leads in all metrics </a:t>
            </a:r>
          </a:p>
          <a:p>
            <a:pPr algn="just">
              <a:lnSpc>
                <a:spcPts val="312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>
            <a:off x="363367" y="-556874"/>
            <a:ext cx="19050" cy="1203225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3536">
            <a:off x="-103630" y="1088612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-230855" y="9018004"/>
            <a:ext cx="18518850" cy="1905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859664" y="6386712"/>
            <a:ext cx="3168870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Best Paramaters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0795" y="6998631"/>
            <a:ext cx="316887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  <a:spcBef>
                <a:spcPct val="0"/>
              </a:spcBef>
            </a:pPr>
            <a:r>
              <a:rPr lang="en-US" sz="261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Logistic Regressions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0795" y="7610550"/>
            <a:ext cx="316887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  <a:spcBef>
                <a:spcPct val="0"/>
              </a:spcBef>
            </a:pPr>
            <a:r>
              <a:rPr lang="en-US" sz="261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Random Forest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0334" y="8222468"/>
            <a:ext cx="316887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  <a:spcBef>
                <a:spcPct val="0"/>
              </a:spcBef>
            </a:pPr>
            <a:r>
              <a:rPr lang="en-US" sz="261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XGBoost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23284" y="6998631"/>
            <a:ext cx="392071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  <a:spcBef>
                <a:spcPct val="0"/>
              </a:spcBef>
            </a:pPr>
            <a:r>
              <a:rPr lang="en-US" sz="261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C = 0.1, solver = 'liblinear'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23284" y="7608231"/>
            <a:ext cx="908291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  <a:spcBef>
                <a:spcPct val="0"/>
              </a:spcBef>
            </a:pPr>
            <a:r>
              <a:rPr lang="en-US" sz="261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n_estimators = 150, max_depth = 20, min_samples_split =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23284" y="8217831"/>
            <a:ext cx="994687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sz="2617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n_estimators = 150, max_depth = 7, learning_rate = 0.05, subsample = 1.0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4705" y="-4252848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2170" y="-5881416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3" y="0"/>
                </a:lnTo>
                <a:lnTo>
                  <a:pt x="12521053" y="12132087"/>
                </a:lnTo>
                <a:lnTo>
                  <a:pt x="0" y="12132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69461" y="-674011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3" y="0"/>
                </a:lnTo>
                <a:lnTo>
                  <a:pt x="12521053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3536">
            <a:off x="-103630" y="1088612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678800" y="-10139"/>
            <a:ext cx="9972329" cy="103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sz="6584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Voting Classifier Results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611243" y="3234107"/>
          <a:ext cx="10950960" cy="3561933"/>
        </p:xfrm>
        <a:graphic>
          <a:graphicData uri="http://schemas.openxmlformats.org/drawingml/2006/table">
            <a:tbl>
              <a:tblPr/>
              <a:tblGrid>
                <a:gridCol w="3740159"/>
                <a:gridCol w="2497617"/>
                <a:gridCol w="2487867"/>
                <a:gridCol w="2225317"/>
              </a:tblGrid>
              <a:tr h="14949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5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Hard Voting 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0.773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0.68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5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5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31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Soft Voting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0.81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0.79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31" strike="noStrike" u="none">
                          <a:solidFill>
                            <a:srgbClr val="1615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0.74</a:t>
                      </a:r>
                      <a:endParaRPr lang="en-US" sz="1100"/>
                    </a:p>
                  </a:txBody>
                  <a:tcPr marL="72513" marR="72513" marT="72513" marB="72513" anchor="ctr">
                    <a:lnL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5">
                      <a:solidFill>
                        <a:srgbClr val="161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704574" y="3738524"/>
            <a:ext cx="301459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631" b="true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Voting Classifier</a:t>
            </a:r>
          </a:p>
          <a:p>
            <a:pPr algn="ctr">
              <a:lnSpc>
                <a:spcPts val="315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33569" y="3738524"/>
            <a:ext cx="1845480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88521" y="3751221"/>
            <a:ext cx="1590687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Precision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3608" y="3751221"/>
            <a:ext cx="1590687" cy="39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617">
                <a:solidFill>
                  <a:srgbClr val="161519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Recall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2203" y="3240052"/>
            <a:ext cx="4697097" cy="246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0"/>
              </a:lnSpc>
            </a:pPr>
          </a:p>
          <a:p>
            <a:pPr algn="just" marL="496593" indent="-248297" lvl="1">
              <a:lnSpc>
                <a:spcPts val="3910"/>
              </a:lnSpc>
              <a:buFont typeface="Arial"/>
              <a:buChar char="•"/>
            </a:pPr>
            <a:r>
              <a:rPr lang="en-US" sz="23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Soft Voting had the best overall performance across all metrics</a:t>
            </a:r>
          </a:p>
          <a:p>
            <a:pPr algn="just" marL="496593" indent="-248297" lvl="1">
              <a:lnSpc>
                <a:spcPts val="3910"/>
              </a:lnSpc>
              <a:buFont typeface="Arial"/>
              <a:buChar char="•"/>
            </a:pPr>
            <a:r>
              <a:rPr lang="en-US" sz="23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Balanced precision and recall for delayed flight detection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4705" y="-4252848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3536">
            <a:off x="-103630" y="1088612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66579" y="-680572"/>
            <a:ext cx="19050" cy="1203225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678800" y="-10139"/>
            <a:ext cx="9972329" cy="103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sz="6584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Voting Classifier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85516" y="3189265"/>
            <a:ext cx="5734824" cy="345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93" indent="-248297" lvl="1">
              <a:lnSpc>
                <a:spcPts val="3933"/>
              </a:lnSpc>
              <a:buFont typeface="Arial"/>
              <a:buChar char="•"/>
            </a:pPr>
            <a:r>
              <a:rPr lang="en-US" sz="2300" spc="25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Soft Voting predicts slightly more delayed flights correctly</a:t>
            </a:r>
          </a:p>
          <a:p>
            <a:pPr algn="l" marL="496593" indent="-248297" lvl="1">
              <a:lnSpc>
                <a:spcPts val="3933"/>
              </a:lnSpc>
              <a:buFont typeface="Arial"/>
              <a:buChar char="•"/>
            </a:pPr>
            <a:r>
              <a:rPr lang="en-US" sz="23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Lower false positives in Soft Voting (fewer misclassified on-time flights)</a:t>
            </a:r>
          </a:p>
          <a:p>
            <a:pPr algn="l" marL="496593" indent="-248297" lvl="1">
              <a:lnSpc>
                <a:spcPts val="3933"/>
              </a:lnSpc>
              <a:buFont typeface="Arial"/>
              <a:buChar char="•"/>
            </a:pPr>
            <a:r>
              <a:rPr lang="en-US" sz="23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Both models perform similarly, but Soft Voting offers a better balance</a:t>
            </a:r>
          </a:p>
          <a:p>
            <a:pPr algn="l">
              <a:lnSpc>
                <a:spcPts val="393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792903" y="2293796"/>
            <a:ext cx="5446971" cy="5727501"/>
          </a:xfrm>
          <a:custGeom>
            <a:avLst/>
            <a:gdLst/>
            <a:ahLst/>
            <a:cxnLst/>
            <a:rect r="r" b="b" t="t" l="l"/>
            <a:pathLst>
              <a:path h="5727501" w="5446971">
                <a:moveTo>
                  <a:pt x="0" y="0"/>
                </a:moveTo>
                <a:lnTo>
                  <a:pt x="5446971" y="0"/>
                </a:lnTo>
                <a:lnTo>
                  <a:pt x="5446971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7307" y="2293796"/>
            <a:ext cx="5446971" cy="5727501"/>
          </a:xfrm>
          <a:custGeom>
            <a:avLst/>
            <a:gdLst/>
            <a:ahLst/>
            <a:cxnLst/>
            <a:rect r="r" b="b" t="t" l="l"/>
            <a:pathLst>
              <a:path h="5727501" w="5446971">
                <a:moveTo>
                  <a:pt x="0" y="0"/>
                </a:moveTo>
                <a:lnTo>
                  <a:pt x="5446971" y="0"/>
                </a:lnTo>
                <a:lnTo>
                  <a:pt x="5446971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7616" y="2818267"/>
            <a:ext cx="10345488" cy="9325646"/>
          </a:xfrm>
          <a:custGeom>
            <a:avLst/>
            <a:gdLst/>
            <a:ahLst/>
            <a:cxnLst/>
            <a:rect r="r" b="b" t="t" l="l"/>
            <a:pathLst>
              <a:path h="9325646" w="10345488">
                <a:moveTo>
                  <a:pt x="0" y="0"/>
                </a:moveTo>
                <a:lnTo>
                  <a:pt x="10345488" y="0"/>
                </a:lnTo>
                <a:lnTo>
                  <a:pt x="10345488" y="9325646"/>
                </a:lnTo>
                <a:lnTo>
                  <a:pt x="0" y="932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410" b="-349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7039" y="8299896"/>
            <a:ext cx="10345488" cy="9325646"/>
          </a:xfrm>
          <a:custGeom>
            <a:avLst/>
            <a:gdLst/>
            <a:ahLst/>
            <a:cxnLst/>
            <a:rect r="r" b="b" t="t" l="l"/>
            <a:pathLst>
              <a:path h="9325646" w="10345488">
                <a:moveTo>
                  <a:pt x="0" y="0"/>
                </a:moveTo>
                <a:lnTo>
                  <a:pt x="10345488" y="0"/>
                </a:lnTo>
                <a:lnTo>
                  <a:pt x="10345488" y="9325646"/>
                </a:lnTo>
                <a:lnTo>
                  <a:pt x="0" y="932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8410" b="-349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9975" y="-6970738"/>
            <a:ext cx="12077573" cy="11473799"/>
          </a:xfrm>
          <a:custGeom>
            <a:avLst/>
            <a:gdLst/>
            <a:ahLst/>
            <a:cxnLst/>
            <a:rect r="r" b="b" t="t" l="l"/>
            <a:pathLst>
              <a:path h="11473799" w="12077573">
                <a:moveTo>
                  <a:pt x="0" y="0"/>
                </a:moveTo>
                <a:lnTo>
                  <a:pt x="12077573" y="0"/>
                </a:lnTo>
                <a:lnTo>
                  <a:pt x="12077573" y="11473799"/>
                </a:lnTo>
                <a:lnTo>
                  <a:pt x="0" y="11473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581" b="83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26900" y="4526095"/>
            <a:ext cx="11464056" cy="12070934"/>
          </a:xfrm>
          <a:custGeom>
            <a:avLst/>
            <a:gdLst/>
            <a:ahLst/>
            <a:cxnLst/>
            <a:rect r="r" b="b" t="t" l="l"/>
            <a:pathLst>
              <a:path h="12070934" w="11464056">
                <a:moveTo>
                  <a:pt x="0" y="0"/>
                </a:moveTo>
                <a:lnTo>
                  <a:pt x="11464056" y="0"/>
                </a:lnTo>
                <a:lnTo>
                  <a:pt x="11464056" y="12070934"/>
                </a:lnTo>
                <a:lnTo>
                  <a:pt x="0" y="12070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9220" b="-5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81925" y="3363809"/>
            <a:ext cx="11464056" cy="12070934"/>
          </a:xfrm>
          <a:custGeom>
            <a:avLst/>
            <a:gdLst/>
            <a:ahLst/>
            <a:cxnLst/>
            <a:rect r="r" b="b" t="t" l="l"/>
            <a:pathLst>
              <a:path h="12070934" w="11464056">
                <a:moveTo>
                  <a:pt x="0" y="0"/>
                </a:moveTo>
                <a:lnTo>
                  <a:pt x="11464056" y="0"/>
                </a:lnTo>
                <a:lnTo>
                  <a:pt x="11464056" y="12070934"/>
                </a:lnTo>
                <a:lnTo>
                  <a:pt x="0" y="12070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9220" b="-507"/>
            </a:stretch>
          </a:blipFill>
        </p:spPr>
      </p:sp>
      <p:sp>
        <p:nvSpPr>
          <p:cNvPr name="AutoShape 7" id="7"/>
          <p:cNvSpPr/>
          <p:nvPr/>
        </p:nvSpPr>
        <p:spPr>
          <a:xfrm rot="3536">
            <a:off x="-103630" y="2211900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118013" y="890123"/>
            <a:ext cx="1134046" cy="1145254"/>
            <a:chOff x="0" y="0"/>
            <a:chExt cx="1512061" cy="1527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2062" cy="1527048"/>
            </a:xfrm>
            <a:custGeom>
              <a:avLst/>
              <a:gdLst/>
              <a:ahLst/>
              <a:cxnLst/>
              <a:rect r="r" b="b" t="t" l="l"/>
              <a:pathLst>
                <a:path h="1527048" w="1512062">
                  <a:moveTo>
                    <a:pt x="273812" y="0"/>
                  </a:moveTo>
                  <a:lnTo>
                    <a:pt x="0" y="268351"/>
                  </a:lnTo>
                  <a:lnTo>
                    <a:pt x="858266" y="1143889"/>
                  </a:lnTo>
                  <a:lnTo>
                    <a:pt x="104648" y="1143889"/>
                  </a:lnTo>
                  <a:lnTo>
                    <a:pt x="104648" y="1527048"/>
                  </a:lnTo>
                  <a:lnTo>
                    <a:pt x="1512062" y="1527048"/>
                  </a:lnTo>
                  <a:lnTo>
                    <a:pt x="1512062" y="122047"/>
                  </a:lnTo>
                  <a:lnTo>
                    <a:pt x="1128903" y="122047"/>
                  </a:lnTo>
                  <a:lnTo>
                    <a:pt x="1128903" y="872490"/>
                  </a:lnTo>
                  <a:lnTo>
                    <a:pt x="273812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55169" y="3413341"/>
            <a:ext cx="8065257" cy="5727501"/>
          </a:xfrm>
          <a:custGeom>
            <a:avLst/>
            <a:gdLst/>
            <a:ahLst/>
            <a:cxnLst/>
            <a:rect r="r" b="b" t="t" l="l"/>
            <a:pathLst>
              <a:path h="5727501" w="8065257">
                <a:moveTo>
                  <a:pt x="0" y="0"/>
                </a:moveTo>
                <a:lnTo>
                  <a:pt x="8065257" y="0"/>
                </a:lnTo>
                <a:lnTo>
                  <a:pt x="8065257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76665" y="997152"/>
            <a:ext cx="776568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66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Feature Importance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38150" y="4988563"/>
            <a:ext cx="6525711" cy="378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72" indent="-269886" lvl="1">
              <a:lnSpc>
                <a:spcPts val="5025"/>
              </a:lnSpc>
              <a:buFont typeface="Arial"/>
              <a:buChar char="•"/>
            </a:pPr>
            <a:r>
              <a:rPr lang="en-US" sz="25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Depar</a:t>
            </a:r>
            <a:r>
              <a:rPr lang="en-US" sz="25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ture time and date are top predictors</a:t>
            </a:r>
          </a:p>
          <a:p>
            <a:pPr algn="l" marL="539772" indent="-269886" lvl="1">
              <a:lnSpc>
                <a:spcPts val="5025"/>
              </a:lnSpc>
              <a:buFont typeface="Arial"/>
              <a:buChar char="•"/>
            </a:pPr>
            <a:r>
              <a:rPr lang="en-US" sz="25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Evening time blocks (5–6 PM, 8–9 PM) increase delay risk</a:t>
            </a:r>
          </a:p>
          <a:p>
            <a:pPr algn="l" marL="539772" indent="-269886" lvl="1">
              <a:lnSpc>
                <a:spcPts val="5025"/>
              </a:lnSpc>
              <a:buFont typeface="Arial"/>
              <a:buChar char="•"/>
            </a:pPr>
            <a:r>
              <a:rPr lang="en-US" sz="25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Distance also impacts delay likelihood</a:t>
            </a:r>
          </a:p>
          <a:p>
            <a:pPr algn="l">
              <a:lnSpc>
                <a:spcPts val="5025"/>
              </a:lnSpc>
            </a:pPr>
          </a:p>
          <a:p>
            <a:pPr algn="l">
              <a:lnSpc>
                <a:spcPts val="502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875" y="-24875"/>
            <a:ext cx="18307050" cy="10321650"/>
            <a:chOff x="0" y="0"/>
            <a:chExt cx="24409400" cy="13762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4384000" cy="13736828"/>
            </a:xfrm>
            <a:custGeom>
              <a:avLst/>
              <a:gdLst/>
              <a:ahLst/>
              <a:cxnLst/>
              <a:rect r="r" b="b" t="t" l="l"/>
              <a:pathLst>
                <a:path h="1373682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6828"/>
                  </a:lnTo>
                  <a:lnTo>
                    <a:pt x="0" y="13736828"/>
                  </a:lnTo>
                  <a:close/>
                </a:path>
              </a:pathLst>
            </a:custGeom>
            <a:solidFill>
              <a:srgbClr val="ECF1EF">
                <a:alpha val="10196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13762228"/>
            </a:xfrm>
            <a:custGeom>
              <a:avLst/>
              <a:gdLst/>
              <a:ahLst/>
              <a:cxnLst/>
              <a:rect r="r" b="b" t="t" l="l"/>
              <a:pathLst>
                <a:path h="13762228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49528"/>
                  </a:lnTo>
                  <a:cubicBezTo>
                    <a:pt x="24409400" y="13756514"/>
                    <a:pt x="24403686" y="13762228"/>
                    <a:pt x="24396700" y="13762228"/>
                  </a:cubicBezTo>
                  <a:lnTo>
                    <a:pt x="12700" y="13762228"/>
                  </a:lnTo>
                  <a:cubicBezTo>
                    <a:pt x="5715" y="13762228"/>
                    <a:pt x="0" y="13756514"/>
                    <a:pt x="0" y="1374952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49528"/>
                  </a:lnTo>
                  <a:lnTo>
                    <a:pt x="12700" y="13749528"/>
                  </a:lnTo>
                  <a:lnTo>
                    <a:pt x="12700" y="13736828"/>
                  </a:lnTo>
                  <a:lnTo>
                    <a:pt x="24396700" y="13736828"/>
                  </a:lnTo>
                  <a:lnTo>
                    <a:pt x="24396700" y="13749528"/>
                  </a:lnTo>
                  <a:lnTo>
                    <a:pt x="24384000" y="13749528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B0CBC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743329" y="-152736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6307" y="3702736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4899" y="-654076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16391" y="-720359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786438" y="454207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689116" y="243535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5394557">
            <a:off x="10848417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479944" y="4909714"/>
            <a:ext cx="1165144" cy="1176660"/>
            <a:chOff x="0" y="0"/>
            <a:chExt cx="1553525" cy="15688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3464" cy="1568958"/>
            </a:xfrm>
            <a:custGeom>
              <a:avLst/>
              <a:gdLst/>
              <a:ahLst/>
              <a:cxnLst/>
              <a:rect r="r" b="b" t="t" l="l"/>
              <a:pathLst>
                <a:path h="1568958" w="1553464">
                  <a:moveTo>
                    <a:pt x="281305" y="0"/>
                  </a:moveTo>
                  <a:lnTo>
                    <a:pt x="0" y="275717"/>
                  </a:lnTo>
                  <a:lnTo>
                    <a:pt x="881761" y="1175258"/>
                  </a:lnTo>
                  <a:lnTo>
                    <a:pt x="107442" y="1175258"/>
                  </a:lnTo>
                  <a:lnTo>
                    <a:pt x="107442" y="1568958"/>
                  </a:lnTo>
                  <a:lnTo>
                    <a:pt x="1553464" y="1568958"/>
                  </a:lnTo>
                  <a:lnTo>
                    <a:pt x="1553464" y="125349"/>
                  </a:lnTo>
                  <a:lnTo>
                    <a:pt x="1159764" y="125349"/>
                  </a:lnTo>
                  <a:lnTo>
                    <a:pt x="1159764" y="896493"/>
                  </a:lnTo>
                  <a:lnTo>
                    <a:pt x="28130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316398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4"/>
                </a:lnTo>
                <a:lnTo>
                  <a:pt x="0" y="76542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959835" y="1438251"/>
            <a:ext cx="6566900" cy="7395398"/>
            <a:chOff x="0" y="0"/>
            <a:chExt cx="1729554" cy="19477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29554" cy="1947759"/>
            </a:xfrm>
            <a:custGeom>
              <a:avLst/>
              <a:gdLst/>
              <a:ahLst/>
              <a:cxnLst/>
              <a:rect r="r" b="b" t="t" l="l"/>
              <a:pathLst>
                <a:path h="1947759" w="1729554">
                  <a:moveTo>
                    <a:pt x="0" y="0"/>
                  </a:moveTo>
                  <a:lnTo>
                    <a:pt x="1729554" y="0"/>
                  </a:lnTo>
                  <a:lnTo>
                    <a:pt x="1729554" y="1947759"/>
                  </a:lnTo>
                  <a:lnTo>
                    <a:pt x="0" y="1947759"/>
                  </a:lnTo>
                  <a:close/>
                </a:path>
              </a:pathLst>
            </a:custGeom>
            <a:solidFill>
              <a:srgbClr val="325D7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29554" cy="1985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59835" y="1661856"/>
            <a:ext cx="6478149" cy="717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0163" indent="-440081" lvl="1">
              <a:lnSpc>
                <a:spcPts val="6400"/>
              </a:lnSpc>
              <a:buFont typeface="Arial"/>
              <a:buChar char="•"/>
            </a:pPr>
            <a:r>
              <a:rPr lang="en-US" sz="4076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 </a:t>
            </a:r>
            <a:r>
              <a:rPr lang="en-US" sz="4076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2 data sets: January 2019 and January 2020</a:t>
            </a:r>
          </a:p>
          <a:p>
            <a:pPr algn="l" marL="880163" indent="-440081" lvl="1">
              <a:lnSpc>
                <a:spcPts val="6400"/>
              </a:lnSpc>
              <a:buFont typeface="Arial"/>
              <a:buChar char="•"/>
            </a:pPr>
            <a:r>
              <a:rPr lang="en-US" sz="4076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Location: USA </a:t>
            </a:r>
          </a:p>
          <a:p>
            <a:pPr algn="l" marL="880163" indent="-440081" lvl="1">
              <a:lnSpc>
                <a:spcPts val="6400"/>
              </a:lnSpc>
              <a:buFont typeface="Arial"/>
              <a:buChar char="•"/>
            </a:pPr>
            <a:r>
              <a:rPr lang="en-US" sz="4076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 </a:t>
            </a:r>
            <a:r>
              <a:rPr lang="en-US" b="true" sz="4076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600,000</a:t>
            </a:r>
            <a:r>
              <a:rPr lang="en-US" sz="4076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 rows in each data set</a:t>
            </a:r>
          </a:p>
          <a:p>
            <a:pPr algn="l" marL="880163" indent="-440081" lvl="1">
              <a:lnSpc>
                <a:spcPts val="6400"/>
              </a:lnSpc>
              <a:buFont typeface="Arial"/>
              <a:buChar char="•"/>
            </a:pPr>
            <a:r>
              <a:rPr lang="en-US" sz="40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4076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olumns: Date, Airport, Time, Airline, Distance, Delay and more</a:t>
            </a:r>
          </a:p>
          <a:p>
            <a:pPr algn="l">
              <a:lnSpc>
                <a:spcPts val="4892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0279" y="239793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2407" y="53631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20251" y="47948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997841" y="491460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27062" y="-585182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29984" y="-665084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980946" y="7701300"/>
            <a:ext cx="3580810" cy="983954"/>
          </a:xfrm>
          <a:custGeom>
            <a:avLst/>
            <a:gdLst/>
            <a:ahLst/>
            <a:cxnLst/>
            <a:rect r="r" b="b" t="t" l="l"/>
            <a:pathLst>
              <a:path h="983954" w="3580810">
                <a:moveTo>
                  <a:pt x="0" y="0"/>
                </a:moveTo>
                <a:lnTo>
                  <a:pt x="3580810" y="0"/>
                </a:lnTo>
                <a:lnTo>
                  <a:pt x="3580810" y="983954"/>
                </a:lnTo>
                <a:lnTo>
                  <a:pt x="0" y="983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16018" y="1515350"/>
            <a:ext cx="3030028" cy="833424"/>
          </a:xfrm>
          <a:custGeom>
            <a:avLst/>
            <a:gdLst/>
            <a:ahLst/>
            <a:cxnLst/>
            <a:rect r="r" b="b" t="t" l="l"/>
            <a:pathLst>
              <a:path h="833424" w="3030028">
                <a:moveTo>
                  <a:pt x="0" y="0"/>
                </a:moveTo>
                <a:lnTo>
                  <a:pt x="3030028" y="0"/>
                </a:lnTo>
                <a:lnTo>
                  <a:pt x="3030028" y="833424"/>
                </a:lnTo>
                <a:lnTo>
                  <a:pt x="0" y="833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66900" y="3975828"/>
            <a:ext cx="1750648" cy="431994"/>
            <a:chOff x="0" y="0"/>
            <a:chExt cx="2334197" cy="575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3" id="13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836225" y="983837"/>
            <a:ext cx="610935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91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Conclusion: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682132" y="1354500"/>
            <a:ext cx="7631362" cy="6635301"/>
          </a:xfrm>
          <a:custGeom>
            <a:avLst/>
            <a:gdLst/>
            <a:ahLst/>
            <a:cxnLst/>
            <a:rect r="r" b="b" t="t" l="l"/>
            <a:pathLst>
              <a:path h="6635301" w="7631362">
                <a:moveTo>
                  <a:pt x="0" y="0"/>
                </a:moveTo>
                <a:lnTo>
                  <a:pt x="7631362" y="0"/>
                </a:lnTo>
                <a:lnTo>
                  <a:pt x="7631362" y="6635301"/>
                </a:lnTo>
                <a:lnTo>
                  <a:pt x="0" y="66353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42245" y="2298887"/>
            <a:ext cx="8846995" cy="648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294" indent="-342147" lvl="1">
              <a:lnSpc>
                <a:spcPts val="5388"/>
              </a:lnSpc>
              <a:buFont typeface="Arial"/>
              <a:buChar char="•"/>
            </a:pP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Departure</a:t>
            </a:r>
            <a:r>
              <a:rPr lang="en-US" b="true" sz="3169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 time</a:t>
            </a: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b="true" sz="3169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date of month </a:t>
            </a: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were the most important features</a:t>
            </a:r>
          </a:p>
          <a:p>
            <a:pPr algn="l" marL="684294" indent="-342147" lvl="1">
              <a:lnSpc>
                <a:spcPts val="5388"/>
              </a:lnSpc>
              <a:buFont typeface="Arial"/>
              <a:buChar char="•"/>
            </a:pP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Fligh Delay can be predicted with 81% </a:t>
            </a:r>
            <a:r>
              <a:rPr lang="en-US" b="true" sz="3169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  <a:p>
            <a:pPr algn="l" marL="684294" indent="-342147" lvl="1">
              <a:lnSpc>
                <a:spcPts val="5388"/>
              </a:lnSpc>
              <a:buFont typeface="Arial"/>
              <a:buChar char="•"/>
            </a:pP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Delay predicted with 79% </a:t>
            </a:r>
            <a:r>
              <a:rPr lang="en-US" b="true" sz="3169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precision</a:t>
            </a: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 and 74% </a:t>
            </a:r>
            <a:r>
              <a:rPr lang="en-US" b="true" sz="3169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recall </a:t>
            </a:r>
          </a:p>
          <a:p>
            <a:pPr algn="l" marL="684294" indent="-342147" lvl="1">
              <a:lnSpc>
                <a:spcPts val="5388"/>
              </a:lnSpc>
              <a:buFont typeface="Arial"/>
              <a:buChar char="•"/>
            </a:pPr>
            <a:r>
              <a:rPr lang="en-US" b="true" sz="3169">
                <a:solidFill>
                  <a:srgbClr val="161519"/>
                </a:solidFill>
                <a:latin typeface="Arimo Bold"/>
                <a:ea typeface="Arimo Bold"/>
                <a:cs typeface="Arimo Bold"/>
                <a:sym typeface="Arimo Bold"/>
              </a:rPr>
              <a:t>Soft Voting Ensemble achieved the best balance of precision, recall, and AUC</a:t>
            </a:r>
          </a:p>
          <a:p>
            <a:pPr algn="l">
              <a:lnSpc>
                <a:spcPts val="3803"/>
              </a:lnSpc>
            </a:pPr>
          </a:p>
          <a:p>
            <a:pPr algn="l">
              <a:lnSpc>
                <a:spcPts val="3803"/>
              </a:lnSpc>
            </a:pPr>
            <a:r>
              <a:rPr lang="en-US" sz="3169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AutoShape 17" id="17"/>
          <p:cNvSpPr/>
          <p:nvPr/>
        </p:nvSpPr>
        <p:spPr>
          <a:xfrm>
            <a:off x="-278479" y="836453"/>
            <a:ext cx="18518850" cy="1905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0279" y="2397938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2407" y="53631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20251" y="47948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997841" y="491460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27062" y="-585182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29984" y="-665084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980946" y="7701300"/>
            <a:ext cx="3580810" cy="983954"/>
          </a:xfrm>
          <a:custGeom>
            <a:avLst/>
            <a:gdLst/>
            <a:ahLst/>
            <a:cxnLst/>
            <a:rect r="r" b="b" t="t" l="l"/>
            <a:pathLst>
              <a:path h="983954" w="3580810">
                <a:moveTo>
                  <a:pt x="0" y="0"/>
                </a:moveTo>
                <a:lnTo>
                  <a:pt x="3580810" y="0"/>
                </a:lnTo>
                <a:lnTo>
                  <a:pt x="3580810" y="983954"/>
                </a:lnTo>
                <a:lnTo>
                  <a:pt x="0" y="983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16018" y="1515350"/>
            <a:ext cx="3030028" cy="833424"/>
          </a:xfrm>
          <a:custGeom>
            <a:avLst/>
            <a:gdLst/>
            <a:ahLst/>
            <a:cxnLst/>
            <a:rect r="r" b="b" t="t" l="l"/>
            <a:pathLst>
              <a:path h="833424" w="3030028">
                <a:moveTo>
                  <a:pt x="0" y="0"/>
                </a:moveTo>
                <a:lnTo>
                  <a:pt x="3030028" y="0"/>
                </a:lnTo>
                <a:lnTo>
                  <a:pt x="3030028" y="833424"/>
                </a:lnTo>
                <a:lnTo>
                  <a:pt x="0" y="833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66900" y="3975828"/>
            <a:ext cx="1750648" cy="431994"/>
            <a:chOff x="0" y="0"/>
            <a:chExt cx="2334197" cy="575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3" id="13"/>
          <p:cNvSpPr/>
          <p:nvPr/>
        </p:nvSpPr>
        <p:spPr>
          <a:xfrm rot="5394557">
            <a:off x="-4569083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473961" y="4185944"/>
            <a:ext cx="610935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91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682132" y="1354500"/>
            <a:ext cx="7631362" cy="6635301"/>
          </a:xfrm>
          <a:custGeom>
            <a:avLst/>
            <a:gdLst/>
            <a:ahLst/>
            <a:cxnLst/>
            <a:rect r="r" b="b" t="t" l="l"/>
            <a:pathLst>
              <a:path h="6635301" w="7631362">
                <a:moveTo>
                  <a:pt x="0" y="0"/>
                </a:moveTo>
                <a:lnTo>
                  <a:pt x="7631362" y="0"/>
                </a:lnTo>
                <a:lnTo>
                  <a:pt x="7631362" y="6635301"/>
                </a:lnTo>
                <a:lnTo>
                  <a:pt x="0" y="66353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-278479" y="836453"/>
            <a:ext cx="18518850" cy="1905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94557">
            <a:off x="10848417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504633" y="-7757024"/>
            <a:ext cx="12726275" cy="12642143"/>
          </a:xfrm>
          <a:custGeom>
            <a:avLst/>
            <a:gdLst/>
            <a:ahLst/>
            <a:cxnLst/>
            <a:rect r="r" b="b" t="t" l="l"/>
            <a:pathLst>
              <a:path h="12642143" w="12726275">
                <a:moveTo>
                  <a:pt x="0" y="0"/>
                </a:moveTo>
                <a:lnTo>
                  <a:pt x="12726274" y="0"/>
                </a:lnTo>
                <a:lnTo>
                  <a:pt x="12726274" y="12642143"/>
                </a:lnTo>
                <a:lnTo>
                  <a:pt x="0" y="1264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1615" b="40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4" y="-7716495"/>
            <a:ext cx="12726275" cy="12642143"/>
          </a:xfrm>
          <a:custGeom>
            <a:avLst/>
            <a:gdLst/>
            <a:ahLst/>
            <a:cxnLst/>
            <a:rect r="r" b="b" t="t" l="l"/>
            <a:pathLst>
              <a:path h="12642143" w="12726275">
                <a:moveTo>
                  <a:pt x="0" y="0"/>
                </a:moveTo>
                <a:lnTo>
                  <a:pt x="12726275" y="0"/>
                </a:lnTo>
                <a:lnTo>
                  <a:pt x="12726275" y="12642143"/>
                </a:lnTo>
                <a:lnTo>
                  <a:pt x="0" y="1264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1615" b="40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46229" y="7705315"/>
            <a:ext cx="10013993" cy="8940884"/>
          </a:xfrm>
          <a:custGeom>
            <a:avLst/>
            <a:gdLst/>
            <a:ahLst/>
            <a:cxnLst/>
            <a:rect r="r" b="b" t="t" l="l"/>
            <a:pathLst>
              <a:path h="8940884" w="10013993">
                <a:moveTo>
                  <a:pt x="0" y="0"/>
                </a:moveTo>
                <a:lnTo>
                  <a:pt x="10013993" y="0"/>
                </a:lnTo>
                <a:lnTo>
                  <a:pt x="10013993" y="8940885"/>
                </a:lnTo>
                <a:lnTo>
                  <a:pt x="0" y="89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33" b="-4079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0530" y="4387890"/>
            <a:ext cx="10013993" cy="8940884"/>
          </a:xfrm>
          <a:custGeom>
            <a:avLst/>
            <a:gdLst/>
            <a:ahLst/>
            <a:cxnLst/>
            <a:rect r="r" b="b" t="t" l="l"/>
            <a:pathLst>
              <a:path h="8940884" w="10013993">
                <a:moveTo>
                  <a:pt x="0" y="0"/>
                </a:moveTo>
                <a:lnTo>
                  <a:pt x="10013993" y="0"/>
                </a:lnTo>
                <a:lnTo>
                  <a:pt x="10013993" y="8940885"/>
                </a:lnTo>
                <a:lnTo>
                  <a:pt x="0" y="894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33" b="-4079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08709" y="151785"/>
            <a:ext cx="12608733" cy="12288881"/>
          </a:xfrm>
          <a:custGeom>
            <a:avLst/>
            <a:gdLst/>
            <a:ahLst/>
            <a:cxnLst/>
            <a:rect r="r" b="b" t="t" l="l"/>
            <a:pathLst>
              <a:path h="12288881" w="12608733">
                <a:moveTo>
                  <a:pt x="0" y="0"/>
                </a:moveTo>
                <a:lnTo>
                  <a:pt x="12608733" y="0"/>
                </a:lnTo>
                <a:lnTo>
                  <a:pt x="12608733" y="12288882"/>
                </a:lnTo>
                <a:lnTo>
                  <a:pt x="0" y="122888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4768" b="74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521650" y="3615463"/>
            <a:ext cx="12608733" cy="12288881"/>
          </a:xfrm>
          <a:custGeom>
            <a:avLst/>
            <a:gdLst/>
            <a:ahLst/>
            <a:cxnLst/>
            <a:rect r="r" b="b" t="t" l="l"/>
            <a:pathLst>
              <a:path h="12288881" w="12608733">
                <a:moveTo>
                  <a:pt x="0" y="0"/>
                </a:moveTo>
                <a:lnTo>
                  <a:pt x="12608733" y="0"/>
                </a:lnTo>
                <a:lnTo>
                  <a:pt x="12608733" y="12288881"/>
                </a:lnTo>
                <a:lnTo>
                  <a:pt x="0" y="122888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4768" b="7409"/>
            </a:stretch>
          </a:blipFill>
        </p:spPr>
      </p:sp>
      <p:sp>
        <p:nvSpPr>
          <p:cNvPr name="AutoShape 9" id="9"/>
          <p:cNvSpPr/>
          <p:nvPr/>
        </p:nvSpPr>
        <p:spPr>
          <a:xfrm rot="3536">
            <a:off x="-115430" y="1082700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0" y="8214414"/>
            <a:ext cx="18393982" cy="2132342"/>
          </a:xfrm>
          <a:custGeom>
            <a:avLst/>
            <a:gdLst/>
            <a:ahLst/>
            <a:cxnLst/>
            <a:rect r="r" b="b" t="t" l="l"/>
            <a:pathLst>
              <a:path h="2132342" w="18393982">
                <a:moveTo>
                  <a:pt x="0" y="0"/>
                </a:moveTo>
                <a:lnTo>
                  <a:pt x="18393982" y="0"/>
                </a:lnTo>
                <a:lnTo>
                  <a:pt x="18393982" y="2132342"/>
                </a:lnTo>
                <a:lnTo>
                  <a:pt x="0" y="2132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4202" y="1531300"/>
            <a:ext cx="3580810" cy="983954"/>
          </a:xfrm>
          <a:custGeom>
            <a:avLst/>
            <a:gdLst/>
            <a:ahLst/>
            <a:cxnLst/>
            <a:rect r="r" b="b" t="t" l="l"/>
            <a:pathLst>
              <a:path h="983954" w="3580810">
                <a:moveTo>
                  <a:pt x="0" y="0"/>
                </a:moveTo>
                <a:lnTo>
                  <a:pt x="3580810" y="0"/>
                </a:lnTo>
                <a:lnTo>
                  <a:pt x="3580810" y="983954"/>
                </a:lnTo>
                <a:lnTo>
                  <a:pt x="0" y="9839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8798" y="2515250"/>
            <a:ext cx="3030028" cy="833424"/>
          </a:xfrm>
          <a:custGeom>
            <a:avLst/>
            <a:gdLst/>
            <a:ahLst/>
            <a:cxnLst/>
            <a:rect r="r" b="b" t="t" l="l"/>
            <a:pathLst>
              <a:path h="833424" w="3030028">
                <a:moveTo>
                  <a:pt x="0" y="0"/>
                </a:moveTo>
                <a:lnTo>
                  <a:pt x="3030028" y="0"/>
                </a:lnTo>
                <a:lnTo>
                  <a:pt x="3030028" y="833424"/>
                </a:lnTo>
                <a:lnTo>
                  <a:pt x="0" y="8334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1600" y="6162528"/>
            <a:ext cx="1750648" cy="431994"/>
            <a:chOff x="0" y="0"/>
            <a:chExt cx="2334197" cy="575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53098" y="3860879"/>
            <a:ext cx="989295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480"/>
              </a:lnSpc>
            </a:pPr>
            <a:r>
              <a:rPr lang="en-US" sz="104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Can We Predict Flight Delay?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91298" y="7015200"/>
            <a:ext cx="81547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What factors influence delay?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576880" y="2835192"/>
            <a:ext cx="1678468" cy="6240564"/>
          </a:xfrm>
          <a:custGeom>
            <a:avLst/>
            <a:gdLst/>
            <a:ahLst/>
            <a:cxnLst/>
            <a:rect r="r" b="b" t="t" l="l"/>
            <a:pathLst>
              <a:path h="6240564" w="1678468">
                <a:moveTo>
                  <a:pt x="0" y="0"/>
                </a:moveTo>
                <a:lnTo>
                  <a:pt x="1678468" y="0"/>
                </a:lnTo>
                <a:lnTo>
                  <a:pt x="1678468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32475" y="9666167"/>
            <a:ext cx="255882" cy="65016"/>
            <a:chOff x="0" y="0"/>
            <a:chExt cx="341176" cy="866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3434" y="127"/>
              <a:ext cx="254381" cy="86614"/>
            </a:xfrm>
            <a:custGeom>
              <a:avLst/>
              <a:gdLst/>
              <a:ahLst/>
              <a:cxnLst/>
              <a:rect r="r" b="b" t="t" l="l"/>
              <a:pathLst>
                <a:path h="86614" w="254381">
                  <a:moveTo>
                    <a:pt x="0" y="0"/>
                  </a:moveTo>
                  <a:lnTo>
                    <a:pt x="254381" y="0"/>
                  </a:lnTo>
                  <a:lnTo>
                    <a:pt x="254381" y="86614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F7AC3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756064" y="3301124"/>
            <a:ext cx="1165144" cy="1176660"/>
            <a:chOff x="0" y="0"/>
            <a:chExt cx="1553525" cy="15688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53464" cy="1568958"/>
            </a:xfrm>
            <a:custGeom>
              <a:avLst/>
              <a:gdLst/>
              <a:ahLst/>
              <a:cxnLst/>
              <a:rect r="r" b="b" t="t" l="l"/>
              <a:pathLst>
                <a:path h="1568958" w="1553464">
                  <a:moveTo>
                    <a:pt x="281305" y="0"/>
                  </a:moveTo>
                  <a:lnTo>
                    <a:pt x="0" y="275717"/>
                  </a:lnTo>
                  <a:lnTo>
                    <a:pt x="881761" y="1175258"/>
                  </a:lnTo>
                  <a:lnTo>
                    <a:pt x="107442" y="1175258"/>
                  </a:lnTo>
                  <a:lnTo>
                    <a:pt x="107442" y="1568958"/>
                  </a:lnTo>
                  <a:lnTo>
                    <a:pt x="1553464" y="1568958"/>
                  </a:lnTo>
                  <a:lnTo>
                    <a:pt x="1553464" y="125349"/>
                  </a:lnTo>
                  <a:lnTo>
                    <a:pt x="1159764" y="125349"/>
                  </a:lnTo>
                  <a:lnTo>
                    <a:pt x="1159764" y="896493"/>
                  </a:lnTo>
                  <a:lnTo>
                    <a:pt x="28130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336" y="-6610653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38092" y="-7687167"/>
            <a:ext cx="12521053" cy="12132087"/>
          </a:xfrm>
          <a:custGeom>
            <a:avLst/>
            <a:gdLst/>
            <a:ahLst/>
            <a:cxnLst/>
            <a:rect r="r" b="b" t="t" l="l"/>
            <a:pathLst>
              <a:path h="12132087" w="12521053">
                <a:moveTo>
                  <a:pt x="0" y="0"/>
                </a:moveTo>
                <a:lnTo>
                  <a:pt x="12521054" y="0"/>
                </a:lnTo>
                <a:lnTo>
                  <a:pt x="12521054" y="12132086"/>
                </a:lnTo>
                <a:lnTo>
                  <a:pt x="0" y="12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0029" y="-6134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7757" y="3268712"/>
            <a:ext cx="12250229" cy="12588287"/>
          </a:xfrm>
          <a:custGeom>
            <a:avLst/>
            <a:gdLst/>
            <a:ahLst/>
            <a:cxnLst/>
            <a:rect r="r" b="b" t="t" l="l"/>
            <a:pathLst>
              <a:path h="12588287" w="12250229">
                <a:moveTo>
                  <a:pt x="0" y="0"/>
                </a:moveTo>
                <a:lnTo>
                  <a:pt x="12250228" y="0"/>
                </a:lnTo>
                <a:lnTo>
                  <a:pt x="12250228" y="12588286"/>
                </a:lnTo>
                <a:lnTo>
                  <a:pt x="0" y="12588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24801" y="5301833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50291" y="2445557"/>
            <a:ext cx="12007464" cy="11378294"/>
          </a:xfrm>
          <a:custGeom>
            <a:avLst/>
            <a:gdLst/>
            <a:ahLst/>
            <a:cxnLst/>
            <a:rect r="r" b="b" t="t" l="l"/>
            <a:pathLst>
              <a:path h="11378294" w="12007464">
                <a:moveTo>
                  <a:pt x="0" y="0"/>
                </a:moveTo>
                <a:lnTo>
                  <a:pt x="12007464" y="0"/>
                </a:lnTo>
                <a:lnTo>
                  <a:pt x="12007464" y="11378294"/>
                </a:lnTo>
                <a:lnTo>
                  <a:pt x="0" y="1137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5394557">
            <a:off x="10848417" y="5423750"/>
            <a:ext cx="12032265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15876" y="2752100"/>
            <a:ext cx="3383550" cy="929750"/>
          </a:xfrm>
          <a:custGeom>
            <a:avLst/>
            <a:gdLst/>
            <a:ahLst/>
            <a:cxnLst/>
            <a:rect r="r" b="b" t="t" l="l"/>
            <a:pathLst>
              <a:path h="929750" w="3383550">
                <a:moveTo>
                  <a:pt x="0" y="0"/>
                </a:moveTo>
                <a:lnTo>
                  <a:pt x="3383550" y="0"/>
                </a:lnTo>
                <a:lnTo>
                  <a:pt x="3383550" y="929750"/>
                </a:lnTo>
                <a:lnTo>
                  <a:pt x="0" y="929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30700" y="3003846"/>
            <a:ext cx="2465006" cy="678012"/>
          </a:xfrm>
          <a:custGeom>
            <a:avLst/>
            <a:gdLst/>
            <a:ahLst/>
            <a:cxnLst/>
            <a:rect r="r" b="b" t="t" l="l"/>
            <a:pathLst>
              <a:path h="678012" w="2465006">
                <a:moveTo>
                  <a:pt x="0" y="0"/>
                </a:moveTo>
                <a:lnTo>
                  <a:pt x="2465006" y="0"/>
                </a:lnTo>
                <a:lnTo>
                  <a:pt x="2465006" y="678012"/>
                </a:lnTo>
                <a:lnTo>
                  <a:pt x="0" y="678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596300" y="4191104"/>
            <a:ext cx="1750648" cy="431994"/>
            <a:chOff x="0" y="0"/>
            <a:chExt cx="2334197" cy="575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4260" cy="575945"/>
            </a:xfrm>
            <a:custGeom>
              <a:avLst/>
              <a:gdLst/>
              <a:ahLst/>
              <a:cxnLst/>
              <a:rect r="r" b="b" t="t" l="l"/>
              <a:pathLst>
                <a:path h="575945" w="2334260">
                  <a:moveTo>
                    <a:pt x="2334260" y="574802"/>
                  </a:moveTo>
                  <a:lnTo>
                    <a:pt x="0" y="574802"/>
                  </a:lnTo>
                  <a:cubicBezTo>
                    <a:pt x="30099" y="360680"/>
                    <a:pt x="236728" y="219075"/>
                    <a:pt x="448310" y="266700"/>
                  </a:cubicBezTo>
                  <a:cubicBezTo>
                    <a:pt x="671195" y="0"/>
                    <a:pt x="1080643" y="0"/>
                    <a:pt x="1304798" y="266700"/>
                  </a:cubicBezTo>
                  <a:cubicBezTo>
                    <a:pt x="1515110" y="110109"/>
                    <a:pt x="1815719" y="167767"/>
                    <a:pt x="1953387" y="390652"/>
                  </a:cubicBezTo>
                  <a:cubicBezTo>
                    <a:pt x="2109978" y="310515"/>
                    <a:pt x="2300351" y="403225"/>
                    <a:pt x="2334133" y="575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3" id="13"/>
          <p:cNvSpPr/>
          <p:nvPr/>
        </p:nvSpPr>
        <p:spPr>
          <a:xfrm rot="3536">
            <a:off x="-103630" y="9216956"/>
            <a:ext cx="18518860" cy="0"/>
          </a:xfrm>
          <a:prstGeom prst="line">
            <a:avLst/>
          </a:prstGeom>
          <a:ln cap="rnd" w="9525">
            <a:solidFill>
              <a:srgbClr val="1615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022903" y="4888145"/>
            <a:ext cx="720612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61519"/>
                </a:solidFill>
                <a:latin typeface="Arimo"/>
                <a:ea typeface="Arimo"/>
                <a:cs typeface="Arimo"/>
                <a:sym typeface="Arimo"/>
              </a:rPr>
              <a:t>Data Exploration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22618" y="4405920"/>
            <a:ext cx="3909098" cy="5880724"/>
          </a:xfrm>
          <a:custGeom>
            <a:avLst/>
            <a:gdLst/>
            <a:ahLst/>
            <a:cxnLst/>
            <a:rect r="r" b="b" t="t" l="l"/>
            <a:pathLst>
              <a:path h="5880724" w="3909098">
                <a:moveTo>
                  <a:pt x="0" y="0"/>
                </a:moveTo>
                <a:lnTo>
                  <a:pt x="3909098" y="0"/>
                </a:lnTo>
                <a:lnTo>
                  <a:pt x="3909098" y="5880724"/>
                </a:lnTo>
                <a:lnTo>
                  <a:pt x="0" y="58807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63815" y="1286897"/>
            <a:ext cx="8611620" cy="3439887"/>
          </a:xfrm>
          <a:custGeom>
            <a:avLst/>
            <a:gdLst/>
            <a:ahLst/>
            <a:cxnLst/>
            <a:rect r="r" b="b" t="t" l="l"/>
            <a:pathLst>
              <a:path h="3439887" w="8611620">
                <a:moveTo>
                  <a:pt x="0" y="0"/>
                </a:moveTo>
                <a:lnTo>
                  <a:pt x="8611620" y="0"/>
                </a:lnTo>
                <a:lnTo>
                  <a:pt x="8611620" y="3439886"/>
                </a:lnTo>
                <a:lnTo>
                  <a:pt x="0" y="34398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676896" y="5595330"/>
            <a:ext cx="1165144" cy="1176660"/>
            <a:chOff x="0" y="0"/>
            <a:chExt cx="1553525" cy="15688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53464" cy="1568958"/>
            </a:xfrm>
            <a:custGeom>
              <a:avLst/>
              <a:gdLst/>
              <a:ahLst/>
              <a:cxnLst/>
              <a:rect r="r" b="b" t="t" l="l"/>
              <a:pathLst>
                <a:path h="1568958" w="1553464">
                  <a:moveTo>
                    <a:pt x="281305" y="0"/>
                  </a:moveTo>
                  <a:lnTo>
                    <a:pt x="0" y="275717"/>
                  </a:lnTo>
                  <a:lnTo>
                    <a:pt x="881761" y="1175258"/>
                  </a:lnTo>
                  <a:lnTo>
                    <a:pt x="107442" y="1175258"/>
                  </a:lnTo>
                  <a:lnTo>
                    <a:pt x="107442" y="1568958"/>
                  </a:lnTo>
                  <a:lnTo>
                    <a:pt x="1553464" y="1568958"/>
                  </a:lnTo>
                  <a:lnTo>
                    <a:pt x="1553464" y="125349"/>
                  </a:lnTo>
                  <a:lnTo>
                    <a:pt x="1159764" y="125349"/>
                  </a:lnTo>
                  <a:lnTo>
                    <a:pt x="1159764" y="896493"/>
                  </a:lnTo>
                  <a:lnTo>
                    <a:pt x="281305" y="0"/>
                  </a:lnTo>
                  <a:close/>
                </a:path>
              </a:pathLst>
            </a:custGeom>
            <a:solidFill>
              <a:srgbClr val="161519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1652" y="2128627"/>
            <a:ext cx="10792615" cy="6639507"/>
          </a:xfrm>
          <a:custGeom>
            <a:avLst/>
            <a:gdLst/>
            <a:ahLst/>
            <a:cxnLst/>
            <a:rect r="r" b="b" t="t" l="l"/>
            <a:pathLst>
              <a:path h="6639507" w="10792615">
                <a:moveTo>
                  <a:pt x="0" y="0"/>
                </a:moveTo>
                <a:lnTo>
                  <a:pt x="10792615" y="0"/>
                </a:lnTo>
                <a:lnTo>
                  <a:pt x="10792615" y="6639507"/>
                </a:lnTo>
                <a:lnTo>
                  <a:pt x="0" y="663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6158" y="-9525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About The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1882" y="3797891"/>
            <a:ext cx="5440053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78.4% Not Late</a:t>
            </a:r>
          </a:p>
          <a:p>
            <a:pPr algn="l" marL="1822689" indent="-607563" lvl="2">
              <a:lnSpc>
                <a:spcPts val="5065"/>
              </a:lnSpc>
              <a:buFont typeface="Arial"/>
              <a:buChar char="⚬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&lt;15min delay</a:t>
            </a:r>
          </a:p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21.6% Late </a:t>
            </a:r>
          </a:p>
          <a:p>
            <a:pPr algn="l" marL="1822689" indent="-607563" lvl="2">
              <a:lnSpc>
                <a:spcPts val="5065"/>
              </a:lnSpc>
              <a:buFont typeface="Arial"/>
              <a:buChar char="⚬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15+ min delay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ALL Delay By Day Of The Week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181555"/>
            <a:ext cx="5440053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Wednesday 22%</a:t>
            </a:r>
          </a:p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Thursday 24.1%</a:t>
            </a:r>
          </a:p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Sunday 22.1%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06526" y="2327741"/>
            <a:ext cx="12998063" cy="6262600"/>
          </a:xfrm>
          <a:custGeom>
            <a:avLst/>
            <a:gdLst/>
            <a:ahLst/>
            <a:cxnLst/>
            <a:rect r="r" b="b" t="t" l="l"/>
            <a:pathLst>
              <a:path h="6262600" w="12998063">
                <a:moveTo>
                  <a:pt x="0" y="0"/>
                </a:moveTo>
                <a:lnTo>
                  <a:pt x="12998063" y="0"/>
                </a:lnTo>
                <a:lnTo>
                  <a:pt x="12998063" y="6262600"/>
                </a:lnTo>
                <a:lnTo>
                  <a:pt x="0" y="626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5" r="-497" b="-180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1860" y="2445860"/>
            <a:ext cx="11718116" cy="6608795"/>
          </a:xfrm>
          <a:custGeom>
            <a:avLst/>
            <a:gdLst/>
            <a:ahLst/>
            <a:cxnLst/>
            <a:rect r="r" b="b" t="t" l="l"/>
            <a:pathLst>
              <a:path h="6608795" w="11718116">
                <a:moveTo>
                  <a:pt x="0" y="0"/>
                </a:moveTo>
                <a:lnTo>
                  <a:pt x="11718116" y="0"/>
                </a:lnTo>
                <a:lnTo>
                  <a:pt x="11718116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2172" y="490538"/>
            <a:ext cx="15258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Late Arrival Only By Day Of The Week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50760" y="3207083"/>
            <a:ext cx="4882620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</a:p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Rises Wed-Thursday</a:t>
            </a:r>
          </a:p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Peaks Saturday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06909" y="2714130"/>
            <a:ext cx="11301259" cy="6201566"/>
          </a:xfrm>
          <a:custGeom>
            <a:avLst/>
            <a:gdLst/>
            <a:ahLst/>
            <a:cxnLst/>
            <a:rect r="r" b="b" t="t" l="l"/>
            <a:pathLst>
              <a:path h="6201566" w="11301259">
                <a:moveTo>
                  <a:pt x="0" y="0"/>
                </a:moveTo>
                <a:lnTo>
                  <a:pt x="11301259" y="0"/>
                </a:lnTo>
                <a:lnTo>
                  <a:pt x="11301259" y="6201566"/>
                </a:lnTo>
                <a:lnTo>
                  <a:pt x="0" y="620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6586" y="274925"/>
            <a:ext cx="160998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i="true">
                <a:solidFill>
                  <a:srgbClr val="161519"/>
                </a:solidFill>
                <a:latin typeface="Arimo Italics"/>
                <a:ea typeface="Arimo Italics"/>
                <a:cs typeface="Arimo Italics"/>
                <a:sym typeface="Arimo Italics"/>
              </a:rPr>
              <a:t>Late Departure Only By Day Of The Week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58776" y="4180729"/>
            <a:ext cx="488262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345" indent="-455672" lvl="1">
              <a:lnSpc>
                <a:spcPts val="5065"/>
              </a:lnSpc>
              <a:buFont typeface="Arial"/>
              <a:buChar char="•"/>
            </a:pPr>
            <a:r>
              <a:rPr lang="en-US" sz="4221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Similar Trends than Departure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DAGi1sTzbFg</dc:identifier>
  <dcterms:modified xsi:type="dcterms:W3CDTF">2011-08-01T06:04:30Z</dcterms:modified>
  <cp:revision>1</cp:revision>
  <dc:title>Copy of Navigating Airports and Connections App Pitch Deck by Slidesgo.pptx</dc:title>
</cp:coreProperties>
</file>